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docProps/app.xml" ContentType="application/vnd.openxmlformats-officedocument.extended-properties+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72" r:id="rId1"/>
  </p:sldMasterIdLst>
  <p:notesMasterIdLst>
    <p:notesMasterId r:id="rId29"/>
  </p:notesMasterIdLst>
  <p:sldIdLst>
    <p:sldId id="256" r:id="rId2"/>
    <p:sldId id="320" r:id="rId3"/>
    <p:sldId id="321" r:id="rId4"/>
    <p:sldId id="307" r:id="rId5"/>
    <p:sldId id="259" r:id="rId6"/>
    <p:sldId id="299" r:id="rId7"/>
    <p:sldId id="303" r:id="rId8"/>
    <p:sldId id="315" r:id="rId9"/>
    <p:sldId id="297" r:id="rId10"/>
    <p:sldId id="298" r:id="rId11"/>
    <p:sldId id="302" r:id="rId12"/>
    <p:sldId id="318" r:id="rId13"/>
    <p:sldId id="300" r:id="rId14"/>
    <p:sldId id="305" r:id="rId15"/>
    <p:sldId id="317" r:id="rId16"/>
    <p:sldId id="301" r:id="rId17"/>
    <p:sldId id="316" r:id="rId18"/>
    <p:sldId id="304" r:id="rId19"/>
    <p:sldId id="319" r:id="rId20"/>
    <p:sldId id="308" r:id="rId21"/>
    <p:sldId id="322" r:id="rId22"/>
    <p:sldId id="323" r:id="rId23"/>
    <p:sldId id="306" r:id="rId24"/>
    <p:sldId id="267" r:id="rId25"/>
    <p:sldId id="313" r:id="rId26"/>
    <p:sldId id="314" r:id="rId27"/>
    <p:sldId id="312"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5400"/>
    <a:srgbClr val="008000"/>
    <a:srgbClr val="CC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2692" autoAdjust="0"/>
    <p:restoredTop sz="94714" autoAdjust="0"/>
  </p:normalViewPr>
  <p:slideViewPr>
    <p:cSldViewPr>
      <p:cViewPr varScale="1">
        <p:scale>
          <a:sx n="156" d="100"/>
          <a:sy n="156" d="100"/>
        </p:scale>
        <p:origin x="-32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679A374E-487B-4722-A820-7F880EE7D000}" type="datetimeFigureOut">
              <a:rPr lang="en-US"/>
              <a:pPr>
                <a:defRPr/>
              </a:pPr>
              <a:t>1/18/16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2C57359-2D1E-4671-9D0E-6330CFFB8F3C}"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518C93-89AA-42CD-8D05-83CFC0B11B63}"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959311-7598-4013-9088-AA3584E79642}"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3C51FD-135B-4436-9058-FA7BE4550CB2}"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820D67-136F-4A27-8159-112AC37A6CF4}"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1E749A-758C-458B-9C66-C37B8E796353}"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35F0D0-BE28-43E1-8B79-E2AC8E9F506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A5ADCD1-C2BD-4AD7-9CE6-45CBBA22D78A}"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58B2348-C6BB-45C1-9078-29AB81211D0D}"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868D96A-6AFD-41A2-9C22-A80C2F7EBF41}"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41F28A-F338-45F0-9661-2996B1990A07}"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730FFF2-F5B8-4C4C-9933-36C1733FEEA5}"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B234119-A021-4B6B-B53D-AD53656049A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7"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smtClean="0">
                <a:solidFill>
                  <a:srgbClr val="005400"/>
                </a:solidFill>
              </a:rPr>
              <a:t/>
            </a:r>
            <a:br>
              <a:rPr lang="en-US" smtClean="0">
                <a:solidFill>
                  <a:srgbClr val="005400"/>
                </a:solidFill>
              </a:rPr>
            </a:br>
            <a:endParaRPr lang="en-US" smtClean="0">
              <a:solidFill>
                <a:srgbClr val="005400"/>
              </a:solidFill>
            </a:endParaRPr>
          </a:p>
        </p:txBody>
      </p:sp>
      <p:pic>
        <p:nvPicPr>
          <p:cNvPr id="2051" name="Picture 6" descr="greenway logo revised"/>
          <p:cNvPicPr>
            <a:picLocks noChangeAspect="1" noChangeArrowheads="1"/>
          </p:cNvPicPr>
          <p:nvPr/>
        </p:nvPicPr>
        <p:blipFill>
          <a:blip r:embed="rId2" cstate="print"/>
          <a:srcRect/>
          <a:stretch>
            <a:fillRect/>
          </a:stretch>
        </p:blipFill>
        <p:spPr bwMode="auto">
          <a:xfrm>
            <a:off x="2743200" y="653806"/>
            <a:ext cx="5791200" cy="1679819"/>
          </a:xfrm>
          <a:prstGeom prst="rect">
            <a:avLst/>
          </a:prstGeom>
          <a:noFill/>
          <a:ln w="9525">
            <a:noFill/>
            <a:miter lim="800000"/>
            <a:headEnd/>
            <a:tailEnd/>
          </a:ln>
        </p:spPr>
      </p:pic>
      <p:pic>
        <p:nvPicPr>
          <p:cNvPr id="2052" name="Picture 11" descr="cutting honeysuckle.jpg"/>
          <p:cNvPicPr>
            <a:picLocks noChangeAspect="1"/>
          </p:cNvPicPr>
          <p:nvPr/>
        </p:nvPicPr>
        <p:blipFill>
          <a:blip r:embed="rId3" cstate="print"/>
          <a:srcRect/>
          <a:stretch>
            <a:fillRect/>
          </a:stretch>
        </p:blipFill>
        <p:spPr bwMode="auto">
          <a:xfrm>
            <a:off x="762000" y="4038600"/>
            <a:ext cx="3454400" cy="2590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2053" name="Picture 12" descr="P1010582.JPG"/>
          <p:cNvPicPr>
            <a:picLocks noChangeAspect="1"/>
          </p:cNvPicPr>
          <p:nvPr/>
        </p:nvPicPr>
        <p:blipFill>
          <a:blip r:embed="rId4" cstate="print"/>
          <a:srcRect/>
          <a:stretch>
            <a:fillRect/>
          </a:stretch>
        </p:blipFill>
        <p:spPr bwMode="auto">
          <a:xfrm>
            <a:off x="685800" y="381000"/>
            <a:ext cx="1931988" cy="3429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2054" name="Picture 11"/>
          <p:cNvPicPr>
            <a:picLocks noChangeAspect="1" noChangeArrowheads="1"/>
          </p:cNvPicPr>
          <p:nvPr/>
        </p:nvPicPr>
        <p:blipFill>
          <a:blip r:embed="rId5" cstate="print"/>
          <a:srcRect/>
          <a:stretch>
            <a:fillRect/>
          </a:stretch>
        </p:blipFill>
        <p:spPr bwMode="auto">
          <a:xfrm>
            <a:off x="4495800" y="3962400"/>
            <a:ext cx="3962400" cy="2641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2056" name="TextBox 8"/>
          <p:cNvSpPr txBox="1">
            <a:spLocks noChangeArrowheads="1"/>
          </p:cNvSpPr>
          <p:nvPr/>
        </p:nvSpPr>
        <p:spPr bwMode="auto">
          <a:xfrm>
            <a:off x="4114800" y="2209800"/>
            <a:ext cx="4114800" cy="1754188"/>
          </a:xfrm>
          <a:prstGeom prst="rect">
            <a:avLst/>
          </a:prstGeom>
          <a:noFill/>
          <a:ln w="9525">
            <a:noFill/>
            <a:miter lim="800000"/>
            <a:headEnd/>
            <a:tailEnd/>
          </a:ln>
        </p:spPr>
        <p:txBody>
          <a:bodyPr>
            <a:spAutoFit/>
          </a:bodyPr>
          <a:lstStyle/>
          <a:p>
            <a:pPr algn="ctr"/>
            <a:r>
              <a:rPr lang="en-US" sz="5400">
                <a:solidFill>
                  <a:srgbClr val="005400"/>
                </a:solidFill>
                <a:latin typeface="Gabriola" pitchFamily="82" charset="0"/>
              </a:rPr>
              <a:t>Annual Meeting 2014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5" descr="https://fbcdn-sphotos-h-a.akamaihd.net/hphotos-ak-xpf1/v/t1.0-9/10644898_10152210617621990_7575681005259602868_n.jpg?oh=c41bd320a3185f5645f389626392f35a&amp;oe=54B6E09C&amp;__gda__=1424784355_8bf089008cd14905ce2b364417c3e658"/>
          <p:cNvPicPr>
            <a:picLocks noChangeAspect="1" noChangeArrowheads="1"/>
          </p:cNvPicPr>
          <p:nvPr/>
        </p:nvPicPr>
        <p:blipFill>
          <a:blip r:embed="rId2" cstate="print"/>
          <a:srcRect/>
          <a:stretch>
            <a:fillRect/>
          </a:stretch>
        </p:blipFill>
        <p:spPr bwMode="auto">
          <a:xfrm>
            <a:off x="233363" y="1371600"/>
            <a:ext cx="4849812" cy="2743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219" name="Title 1"/>
          <p:cNvSpPr>
            <a:spLocks noGrp="1"/>
          </p:cNvSpPr>
          <p:nvPr>
            <p:ph type="title"/>
          </p:nvPr>
        </p:nvSpPr>
        <p:spPr/>
        <p:txBody>
          <a:bodyPr/>
          <a:lstStyle/>
          <a:p>
            <a:r>
              <a:rPr lang="en-US" sz="5400" b="1" dirty="0" smtClean="0">
                <a:solidFill>
                  <a:srgbClr val="005400"/>
                </a:solidFill>
                <a:latin typeface="Gabriola" pitchFamily="82" charset="0"/>
              </a:rPr>
              <a:t>Big Muddy Speaker Series</a:t>
            </a:r>
          </a:p>
        </p:txBody>
      </p:sp>
      <p:pic>
        <p:nvPicPr>
          <p:cNvPr id="9221" name="Picture 3" descr="C:\Users\C\Documents\greenway network\greenways\big muddy photos\MoRiverCanoeGroupweb.jpg"/>
          <p:cNvPicPr>
            <a:picLocks noChangeAspect="1" noChangeArrowheads="1"/>
          </p:cNvPicPr>
          <p:nvPr/>
        </p:nvPicPr>
        <p:blipFill>
          <a:blip r:embed="rId3" cstate="print"/>
          <a:srcRect/>
          <a:stretch>
            <a:fillRect/>
          </a:stretch>
        </p:blipFill>
        <p:spPr bwMode="auto">
          <a:xfrm>
            <a:off x="4445000" y="3810000"/>
            <a:ext cx="3505200" cy="26289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TextBox 5"/>
          <p:cNvSpPr txBox="1"/>
          <p:nvPr/>
        </p:nvSpPr>
        <p:spPr>
          <a:xfrm>
            <a:off x="5257800" y="1600200"/>
            <a:ext cx="3733800" cy="2031325"/>
          </a:xfrm>
          <a:prstGeom prst="rect">
            <a:avLst/>
          </a:prstGeom>
          <a:noFill/>
        </p:spPr>
        <p:txBody>
          <a:bodyPr wrap="square" rtlCol="0">
            <a:spAutoFit/>
          </a:bodyPr>
          <a:lstStyle/>
          <a:p>
            <a:r>
              <a:rPr lang="en-US" b="1" dirty="0" smtClean="0">
                <a:solidFill>
                  <a:srgbClr val="005400"/>
                </a:solidFill>
                <a:latin typeface="Gabriola" pitchFamily="82" charset="0"/>
              </a:rPr>
              <a:t>Monthly Meetings on Wednesday Nights at Big A’s</a:t>
            </a:r>
          </a:p>
          <a:p>
            <a:endParaRPr lang="en-US" b="1" dirty="0">
              <a:solidFill>
                <a:srgbClr val="005400"/>
              </a:solidFill>
              <a:latin typeface="Gabriola" pitchFamily="82" charset="0"/>
            </a:endParaRPr>
          </a:p>
          <a:p>
            <a:r>
              <a:rPr lang="en-US" b="1" dirty="0" smtClean="0">
                <a:solidFill>
                  <a:srgbClr val="005400"/>
                </a:solidFill>
                <a:latin typeface="Gabriola" pitchFamily="82" charset="0"/>
              </a:rPr>
              <a:t>Knowledgeable Speakers Lead a Discussion About  Various River Management Topics</a:t>
            </a:r>
          </a:p>
          <a:p>
            <a:endParaRPr lang="en-US" b="1" dirty="0" smtClean="0">
              <a:solidFill>
                <a:srgbClr val="005400"/>
              </a:solidFill>
              <a:latin typeface="Gabriola" pitchFamily="82" charset="0"/>
            </a:endParaRPr>
          </a:p>
          <a:p>
            <a:r>
              <a:rPr lang="en-US" b="1" dirty="0" smtClean="0">
                <a:solidFill>
                  <a:srgbClr val="005400"/>
                </a:solidFill>
                <a:latin typeface="Gabriola" pitchFamily="82" charset="0"/>
              </a:rPr>
              <a:t>Preceded by a Free Voyageur Canoe Float on the Missouri</a:t>
            </a:r>
            <a:endParaRPr lang="en-US" b="1" dirty="0">
              <a:solidFill>
                <a:srgbClr val="005400"/>
              </a:solidFill>
              <a:latin typeface="Gabriola" pitchFamily="8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z="5400" b="1" dirty="0" smtClean="0">
                <a:solidFill>
                  <a:srgbClr val="005400"/>
                </a:solidFill>
                <a:latin typeface="Gabriola" pitchFamily="82" charset="0"/>
              </a:rPr>
              <a:t>Storm Drain Marking Project</a:t>
            </a:r>
          </a:p>
        </p:txBody>
      </p:sp>
      <p:pic>
        <p:nvPicPr>
          <p:cNvPr id="10244" name="Picture 2" descr="C:\Users\C\Documents\greenway network\storm drain marking StCharles County.jpg"/>
          <p:cNvPicPr>
            <a:picLocks noChangeAspect="1" noChangeArrowheads="1"/>
          </p:cNvPicPr>
          <p:nvPr/>
        </p:nvPicPr>
        <p:blipFill>
          <a:blip r:embed="rId2" cstate="print"/>
          <a:srcRect/>
          <a:stretch>
            <a:fillRect/>
          </a:stretch>
        </p:blipFill>
        <p:spPr bwMode="auto">
          <a:xfrm>
            <a:off x="685800" y="1752600"/>
            <a:ext cx="4624388" cy="428625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 name="TextBox 4"/>
          <p:cNvSpPr txBox="1"/>
          <p:nvPr/>
        </p:nvSpPr>
        <p:spPr>
          <a:xfrm>
            <a:off x="5638800" y="1676400"/>
            <a:ext cx="3352800" cy="1477328"/>
          </a:xfrm>
          <a:prstGeom prst="rect">
            <a:avLst/>
          </a:prstGeom>
          <a:noFill/>
        </p:spPr>
        <p:txBody>
          <a:bodyPr wrap="square" rtlCol="0">
            <a:spAutoFit/>
          </a:bodyPr>
          <a:lstStyle/>
          <a:p>
            <a:r>
              <a:rPr lang="en-US" dirty="0" smtClean="0">
                <a:latin typeface="Gabriola" pitchFamily="82" charset="0"/>
              </a:rPr>
              <a:t>Conducted in Partnership with St. Charles</a:t>
            </a:r>
          </a:p>
          <a:p>
            <a:r>
              <a:rPr lang="en-US" dirty="0" smtClean="0">
                <a:latin typeface="Gabriola" pitchFamily="82" charset="0"/>
              </a:rPr>
              <a:t>County Health Department</a:t>
            </a:r>
          </a:p>
          <a:p>
            <a:endParaRPr lang="en-US" dirty="0">
              <a:latin typeface="Gabriola" pitchFamily="82" charset="0"/>
            </a:endParaRPr>
          </a:p>
          <a:p>
            <a:r>
              <a:rPr lang="en-US" dirty="0" smtClean="0">
                <a:latin typeface="Gabriola" pitchFamily="82" charset="0"/>
              </a:rPr>
              <a:t>Goal is to Mark 9000 Drains Over the Next Couple of Years in St. Charles County</a:t>
            </a:r>
            <a:endParaRPr lang="en-US" dirty="0">
              <a:latin typeface="Gabriola" pitchFamily="82" charset="0"/>
            </a:endParaRPr>
          </a:p>
        </p:txBody>
      </p:sp>
      <p:pic>
        <p:nvPicPr>
          <p:cNvPr id="6" name="Picture 5" descr="Storm Drain Disk Small.jpg"/>
          <p:cNvPicPr>
            <a:picLocks noChangeAspect="1"/>
          </p:cNvPicPr>
          <p:nvPr/>
        </p:nvPicPr>
        <p:blipFill>
          <a:blip r:embed="rId3" cstate="print"/>
          <a:stretch>
            <a:fillRect/>
          </a:stretch>
        </p:blipFill>
        <p:spPr>
          <a:xfrm>
            <a:off x="6019800" y="3810000"/>
            <a:ext cx="2362200" cy="24384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z="6000" b="1" dirty="0" smtClean="0">
                <a:solidFill>
                  <a:srgbClr val="005400"/>
                </a:solidFill>
                <a:latin typeface="Gabriola" pitchFamily="82" charset="0"/>
              </a:rPr>
              <a:t>Festivals and Educational Events</a:t>
            </a:r>
          </a:p>
        </p:txBody>
      </p:sp>
      <p:sp>
        <p:nvSpPr>
          <p:cNvPr id="11267" name="Content Placeholder 2"/>
          <p:cNvSpPr>
            <a:spLocks noGrp="1"/>
          </p:cNvSpPr>
          <p:nvPr>
            <p:ph idx="1"/>
          </p:nvPr>
        </p:nvSpPr>
        <p:spPr>
          <a:xfrm>
            <a:off x="2133600" y="1752600"/>
            <a:ext cx="5867400" cy="2438400"/>
          </a:xfrm>
        </p:spPr>
        <p:txBody>
          <a:bodyPr/>
          <a:lstStyle/>
          <a:p>
            <a:r>
              <a:rPr lang="en-US" sz="4000" b="1" dirty="0" smtClean="0">
                <a:solidFill>
                  <a:srgbClr val="005400"/>
                </a:solidFill>
                <a:latin typeface="Gabriola" pitchFamily="82" charset="0"/>
              </a:rPr>
              <a:t>Earth Day St Louis</a:t>
            </a:r>
          </a:p>
          <a:p>
            <a:r>
              <a:rPr lang="en-US" sz="4000" b="1" dirty="0" smtClean="0">
                <a:solidFill>
                  <a:srgbClr val="005400"/>
                </a:solidFill>
                <a:latin typeface="Gabriola" pitchFamily="82" charset="0"/>
              </a:rPr>
              <a:t>National Trails Day</a:t>
            </a:r>
          </a:p>
          <a:p>
            <a:r>
              <a:rPr lang="en-US" sz="4000" b="1" dirty="0" smtClean="0">
                <a:solidFill>
                  <a:srgbClr val="005400"/>
                </a:solidFill>
                <a:latin typeface="Gabriola" pitchFamily="82" charset="0"/>
              </a:rPr>
              <a:t>Washington </a:t>
            </a:r>
            <a:r>
              <a:rPr lang="en-US" sz="4000" b="1" dirty="0" err="1" smtClean="0">
                <a:solidFill>
                  <a:srgbClr val="005400"/>
                </a:solidFill>
                <a:latin typeface="Gabriola" pitchFamily="82" charset="0"/>
              </a:rPr>
              <a:t>Riverfest</a:t>
            </a:r>
            <a:endParaRPr lang="en-US" sz="4000" b="1" dirty="0" smtClean="0">
              <a:solidFill>
                <a:srgbClr val="005400"/>
              </a:solidFill>
              <a:latin typeface="Gabriola" pitchFamily="82"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z="6000" b="1" smtClean="0">
                <a:solidFill>
                  <a:srgbClr val="005400"/>
                </a:solidFill>
                <a:latin typeface="Gabriola" pitchFamily="82" charset="0"/>
              </a:rPr>
              <a:t>Poage Chevrolet   #whereismysonic</a:t>
            </a:r>
          </a:p>
        </p:txBody>
      </p:sp>
      <p:pic>
        <p:nvPicPr>
          <p:cNvPr id="12293" name="Picture 4" descr="C:\Users\C\Documents\greenway network\Gary Reidel Winner of the Poage Chevrolet whereismysonic raffle.jpg"/>
          <p:cNvPicPr>
            <a:picLocks noChangeAspect="1" noChangeArrowheads="1"/>
          </p:cNvPicPr>
          <p:nvPr/>
        </p:nvPicPr>
        <p:blipFill>
          <a:blip r:embed="rId2" cstate="print"/>
          <a:srcRect/>
          <a:stretch>
            <a:fillRect/>
          </a:stretch>
        </p:blipFill>
        <p:spPr bwMode="auto">
          <a:xfrm>
            <a:off x="3505200" y="2590800"/>
            <a:ext cx="5334000" cy="40005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2294" name="TextBox 6"/>
          <p:cNvSpPr txBox="1">
            <a:spLocks noChangeArrowheads="1"/>
          </p:cNvSpPr>
          <p:nvPr/>
        </p:nvSpPr>
        <p:spPr bwMode="auto">
          <a:xfrm>
            <a:off x="381000" y="4876800"/>
            <a:ext cx="3048000" cy="523220"/>
          </a:xfrm>
          <a:prstGeom prst="rect">
            <a:avLst/>
          </a:prstGeom>
          <a:noFill/>
          <a:ln w="9525">
            <a:noFill/>
            <a:miter lim="800000"/>
            <a:headEnd/>
            <a:tailEnd/>
          </a:ln>
        </p:spPr>
        <p:txBody>
          <a:bodyPr>
            <a:spAutoFit/>
          </a:bodyPr>
          <a:lstStyle/>
          <a:p>
            <a:r>
              <a:rPr lang="en-US" sz="2800" b="1" dirty="0" smtClean="0">
                <a:solidFill>
                  <a:srgbClr val="005400"/>
                </a:solidFill>
                <a:latin typeface="Gabriola" pitchFamily="82" charset="0"/>
              </a:rPr>
              <a:t>Winner - Gary </a:t>
            </a:r>
            <a:r>
              <a:rPr lang="en-US" sz="2800" b="1" dirty="0" err="1" smtClean="0">
                <a:solidFill>
                  <a:srgbClr val="005400"/>
                </a:solidFill>
                <a:latin typeface="Gabriola" pitchFamily="82" charset="0"/>
              </a:rPr>
              <a:t>Reidel</a:t>
            </a:r>
            <a:endParaRPr lang="en-US" sz="2800" b="1" dirty="0">
              <a:solidFill>
                <a:srgbClr val="005400"/>
              </a:solidFill>
              <a:latin typeface="Gabriola" pitchFamily="82" charset="0"/>
            </a:endParaRPr>
          </a:p>
        </p:txBody>
      </p:sp>
      <p:pic>
        <p:nvPicPr>
          <p:cNvPr id="12292" name="Picture 3" descr="C:\Users\C\Documents\greenway network\20140409_120053.jpg"/>
          <p:cNvPicPr>
            <a:picLocks noChangeAspect="1" noChangeArrowheads="1"/>
          </p:cNvPicPr>
          <p:nvPr/>
        </p:nvPicPr>
        <p:blipFill>
          <a:blip r:embed="rId3" cstate="print"/>
          <a:srcRect/>
          <a:stretch>
            <a:fillRect/>
          </a:stretch>
        </p:blipFill>
        <p:spPr bwMode="auto">
          <a:xfrm>
            <a:off x="228600" y="1828800"/>
            <a:ext cx="3429000" cy="2514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5" name="Picture 2" descr="https://scontent-a-ord.xx.fbcdn.net/hphotos-xpa1/v/t1.0-9/1560414_10152218571981990_8757994426565776175_n.jpg?oh=a234c3832b642143c80b27c4a35ef73f&amp;oe=54F412D5"/>
          <p:cNvPicPr>
            <a:picLocks noChangeAspect="1" noChangeArrowheads="1"/>
          </p:cNvPicPr>
          <p:nvPr/>
        </p:nvPicPr>
        <p:blipFill>
          <a:blip r:embed="rId2" cstate="print"/>
          <a:srcRect/>
          <a:stretch>
            <a:fillRect/>
          </a:stretch>
        </p:blipFill>
        <p:spPr bwMode="auto">
          <a:xfrm rot="19180572">
            <a:off x="6226081" y="3267566"/>
            <a:ext cx="2026761" cy="30302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3316" name="Picture 7" descr="DSC_4568.JPG"/>
          <p:cNvPicPr>
            <a:picLocks noChangeAspect="1"/>
          </p:cNvPicPr>
          <p:nvPr/>
        </p:nvPicPr>
        <p:blipFill>
          <a:blip r:embed="rId3" cstate="print"/>
          <a:srcRect/>
          <a:stretch>
            <a:fillRect/>
          </a:stretch>
        </p:blipFill>
        <p:spPr bwMode="auto">
          <a:xfrm>
            <a:off x="3733800" y="2286000"/>
            <a:ext cx="3352800" cy="22447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3317" name="Picture 5" descr="https://scontent-b-ord.xx.fbcdn.net/hphotos-xap1/v/t1.0-9/10433756_10152212240211990_3028309223835555703_n.jpg?oh=4b81ffe19b2da18ee051c135a377c1f0&amp;oe=54E49FB7"/>
          <p:cNvPicPr>
            <a:picLocks noChangeAspect="1" noChangeArrowheads="1"/>
          </p:cNvPicPr>
          <p:nvPr/>
        </p:nvPicPr>
        <p:blipFill>
          <a:blip r:embed="rId4" cstate="print"/>
          <a:srcRect/>
          <a:stretch>
            <a:fillRect/>
          </a:stretch>
        </p:blipFill>
        <p:spPr bwMode="auto">
          <a:xfrm>
            <a:off x="152400" y="381000"/>
            <a:ext cx="2971800" cy="222885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3318" name="Picture 10" descr="DSC_4594.JPG"/>
          <p:cNvPicPr>
            <a:picLocks noChangeAspect="1"/>
          </p:cNvPicPr>
          <p:nvPr/>
        </p:nvPicPr>
        <p:blipFill>
          <a:blip r:embed="rId5" cstate="print"/>
          <a:srcRect/>
          <a:stretch>
            <a:fillRect/>
          </a:stretch>
        </p:blipFill>
        <p:spPr bwMode="auto">
          <a:xfrm>
            <a:off x="457200" y="4343400"/>
            <a:ext cx="3581400" cy="20923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3319" name="Picture 11" descr="r4r_logo_nodate_2011.jpg"/>
          <p:cNvPicPr>
            <a:picLocks noChangeAspect="1"/>
          </p:cNvPicPr>
          <p:nvPr/>
        </p:nvPicPr>
        <p:blipFill>
          <a:blip r:embed="rId6" cstate="print"/>
          <a:srcRect/>
          <a:stretch>
            <a:fillRect/>
          </a:stretch>
        </p:blipFill>
        <p:spPr bwMode="auto">
          <a:xfrm>
            <a:off x="3679166" y="188343"/>
            <a:ext cx="5056188" cy="1798638"/>
          </a:xfrm>
          <a:prstGeom prst="rect">
            <a:avLst/>
          </a:prstGeom>
          <a:noFill/>
          <a:ln w="9525">
            <a:noFill/>
            <a:miter lim="800000"/>
            <a:headEnd/>
            <a:tailEnd/>
          </a:ln>
        </p:spPr>
      </p:pic>
      <p:sp>
        <p:nvSpPr>
          <p:cNvPr id="13320" name="TextBox 12"/>
          <p:cNvSpPr txBox="1">
            <a:spLocks noChangeArrowheads="1"/>
          </p:cNvSpPr>
          <p:nvPr/>
        </p:nvSpPr>
        <p:spPr bwMode="auto">
          <a:xfrm>
            <a:off x="293298" y="2865408"/>
            <a:ext cx="3276600" cy="1446550"/>
          </a:xfrm>
          <a:prstGeom prst="rect">
            <a:avLst/>
          </a:prstGeom>
          <a:noFill/>
          <a:ln w="9525">
            <a:noFill/>
            <a:miter lim="800000"/>
            <a:headEnd/>
            <a:tailEnd/>
          </a:ln>
        </p:spPr>
        <p:txBody>
          <a:bodyPr wrap="square">
            <a:spAutoFit/>
          </a:bodyPr>
          <a:lstStyle/>
          <a:p>
            <a:r>
              <a:rPr lang="en-US" sz="2800" b="1" dirty="0">
                <a:solidFill>
                  <a:srgbClr val="005400"/>
                </a:solidFill>
                <a:latin typeface="Gabriola" pitchFamily="82" charset="0"/>
              </a:rPr>
              <a:t>100 + boats </a:t>
            </a:r>
            <a:r>
              <a:rPr lang="en-US" sz="2800" b="1" dirty="0" smtClean="0">
                <a:solidFill>
                  <a:srgbClr val="005400"/>
                </a:solidFill>
                <a:latin typeface="Gabriola" pitchFamily="82" charset="0"/>
              </a:rPr>
              <a:t>pre-registered</a:t>
            </a:r>
          </a:p>
          <a:p>
            <a:endParaRPr lang="en-US" sz="400" b="1" dirty="0">
              <a:solidFill>
                <a:srgbClr val="005400"/>
              </a:solidFill>
              <a:latin typeface="Gabriola" pitchFamily="82" charset="0"/>
            </a:endParaRPr>
          </a:p>
          <a:p>
            <a:r>
              <a:rPr lang="en-US" sz="2800" b="1" dirty="0" err="1" smtClean="0">
                <a:solidFill>
                  <a:srgbClr val="005400"/>
                </a:solidFill>
                <a:latin typeface="Gabriola" pitchFamily="82" charset="0"/>
              </a:rPr>
              <a:t>Emm</a:t>
            </a:r>
            <a:r>
              <a:rPr lang="en-US" sz="2800" b="1" dirty="0" smtClean="0">
                <a:solidFill>
                  <a:srgbClr val="005400"/>
                </a:solidFill>
                <a:latin typeface="Gabriola" pitchFamily="82" charset="0"/>
              </a:rPr>
              <a:t>…It was hot!</a:t>
            </a:r>
            <a:endParaRPr lang="en-US" b="1" dirty="0"/>
          </a:p>
        </p:txBody>
      </p:sp>
      <p:pic>
        <p:nvPicPr>
          <p:cNvPr id="13314" name="Picture 14" descr="IMG_9991.JPG"/>
          <p:cNvPicPr>
            <a:picLocks noChangeAspect="1"/>
          </p:cNvPicPr>
          <p:nvPr/>
        </p:nvPicPr>
        <p:blipFill>
          <a:blip r:embed="rId7" cstate="print"/>
          <a:srcRect/>
          <a:stretch>
            <a:fillRect/>
          </a:stretch>
        </p:blipFill>
        <p:spPr bwMode="auto">
          <a:xfrm>
            <a:off x="4876800" y="4419600"/>
            <a:ext cx="1390650" cy="208915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9" name="Content Placeholder 3" descr="r4r_logo_nodate_2011.jpg"/>
          <p:cNvPicPr>
            <a:picLocks noGrp="1" noChangeAspect="1"/>
          </p:cNvPicPr>
          <p:nvPr>
            <p:ph idx="1"/>
          </p:nvPr>
        </p:nvPicPr>
        <p:blipFill>
          <a:blip r:embed="rId2" cstate="print"/>
          <a:srcRect/>
          <a:stretch>
            <a:fillRect/>
          </a:stretch>
        </p:blipFill>
        <p:spPr>
          <a:xfrm>
            <a:off x="5410200" y="304800"/>
            <a:ext cx="3505200" cy="1246188"/>
          </a:xfrm>
        </p:spPr>
      </p:pic>
      <p:pic>
        <p:nvPicPr>
          <p:cNvPr id="14340" name="Picture 4" descr="DSC_4655.JPG"/>
          <p:cNvPicPr>
            <a:picLocks noChangeAspect="1"/>
          </p:cNvPicPr>
          <p:nvPr/>
        </p:nvPicPr>
        <p:blipFill>
          <a:blip r:embed="rId3" cstate="print"/>
          <a:srcRect/>
          <a:stretch>
            <a:fillRect/>
          </a:stretch>
        </p:blipFill>
        <p:spPr bwMode="auto">
          <a:xfrm>
            <a:off x="533400" y="228600"/>
            <a:ext cx="3187700" cy="2133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4341" name="TextBox 5"/>
          <p:cNvSpPr txBox="1">
            <a:spLocks noChangeArrowheads="1"/>
          </p:cNvSpPr>
          <p:nvPr/>
        </p:nvSpPr>
        <p:spPr bwMode="auto">
          <a:xfrm>
            <a:off x="5486400" y="1600200"/>
            <a:ext cx="3657600" cy="5139869"/>
          </a:xfrm>
          <a:prstGeom prst="rect">
            <a:avLst/>
          </a:prstGeom>
          <a:noFill/>
          <a:ln w="9525">
            <a:noFill/>
            <a:miter lim="800000"/>
            <a:headEnd/>
            <a:tailEnd/>
          </a:ln>
        </p:spPr>
        <p:txBody>
          <a:bodyPr wrap="square">
            <a:spAutoFit/>
          </a:bodyPr>
          <a:lstStyle/>
          <a:p>
            <a:r>
              <a:rPr lang="en-US" sz="2400" b="1" dirty="0">
                <a:solidFill>
                  <a:srgbClr val="005400"/>
                </a:solidFill>
                <a:latin typeface="Gabriola" pitchFamily="82" charset="0"/>
              </a:rPr>
              <a:t>850 attendees</a:t>
            </a:r>
          </a:p>
          <a:p>
            <a:endParaRPr lang="en-US" sz="1600" b="1" dirty="0">
              <a:solidFill>
                <a:srgbClr val="005400"/>
              </a:solidFill>
              <a:latin typeface="Gabriola" pitchFamily="82" charset="0"/>
            </a:endParaRPr>
          </a:p>
          <a:p>
            <a:r>
              <a:rPr lang="en-US" sz="2400" b="1" dirty="0">
                <a:solidFill>
                  <a:srgbClr val="005400"/>
                </a:solidFill>
                <a:latin typeface="Gabriola" pitchFamily="82" charset="0"/>
              </a:rPr>
              <a:t>New Sponsors – </a:t>
            </a:r>
            <a:r>
              <a:rPr lang="en-US" sz="2400" b="1" dirty="0" err="1" smtClean="0">
                <a:solidFill>
                  <a:srgbClr val="005400"/>
                </a:solidFill>
                <a:latin typeface="Gabriola" pitchFamily="82" charset="0"/>
              </a:rPr>
              <a:t>Leinenkugel</a:t>
            </a:r>
            <a:r>
              <a:rPr lang="en-US" sz="2400" b="1" dirty="0" smtClean="0">
                <a:solidFill>
                  <a:srgbClr val="005400"/>
                </a:solidFill>
                <a:latin typeface="Gabriola" pitchFamily="82" charset="0"/>
              </a:rPr>
              <a:t>/Sauce</a:t>
            </a:r>
            <a:endParaRPr lang="en-US" sz="2400" b="1" dirty="0">
              <a:solidFill>
                <a:srgbClr val="005400"/>
              </a:solidFill>
              <a:latin typeface="Gabriola" pitchFamily="82" charset="0"/>
            </a:endParaRPr>
          </a:p>
          <a:p>
            <a:endParaRPr lang="en-US" sz="1600" b="1" dirty="0">
              <a:solidFill>
                <a:srgbClr val="005400"/>
              </a:solidFill>
              <a:latin typeface="Gabriola" pitchFamily="82" charset="0"/>
            </a:endParaRPr>
          </a:p>
          <a:p>
            <a:r>
              <a:rPr lang="en-US" sz="2400" b="1" dirty="0">
                <a:solidFill>
                  <a:srgbClr val="005400"/>
                </a:solidFill>
                <a:latin typeface="Gabriola" pitchFamily="82" charset="0"/>
              </a:rPr>
              <a:t>New Shuttle for Boats</a:t>
            </a:r>
          </a:p>
          <a:p>
            <a:endParaRPr lang="en-US" sz="1600" b="1" dirty="0" smtClean="0">
              <a:solidFill>
                <a:srgbClr val="005400"/>
              </a:solidFill>
              <a:latin typeface="Gabriola" pitchFamily="82" charset="0"/>
            </a:endParaRPr>
          </a:p>
          <a:p>
            <a:r>
              <a:rPr lang="en-US" sz="2400" b="1" dirty="0" smtClean="0">
                <a:solidFill>
                  <a:srgbClr val="005400"/>
                </a:solidFill>
                <a:latin typeface="Gabriola" pitchFamily="82" charset="0"/>
              </a:rPr>
              <a:t>Missouri </a:t>
            </a:r>
            <a:r>
              <a:rPr lang="en-US" sz="2400" b="1" dirty="0">
                <a:solidFill>
                  <a:srgbClr val="005400"/>
                </a:solidFill>
                <a:latin typeface="Gabriola" pitchFamily="82" charset="0"/>
              </a:rPr>
              <a:t>River Excursions</a:t>
            </a:r>
          </a:p>
          <a:p>
            <a:endParaRPr lang="en-US" sz="1600" b="1" dirty="0">
              <a:solidFill>
                <a:srgbClr val="005400"/>
              </a:solidFill>
              <a:latin typeface="Gabriola" pitchFamily="82" charset="0"/>
            </a:endParaRPr>
          </a:p>
          <a:p>
            <a:r>
              <a:rPr lang="en-US" sz="2400" b="1" dirty="0">
                <a:solidFill>
                  <a:srgbClr val="005400"/>
                </a:solidFill>
                <a:latin typeface="Gabriola" pitchFamily="82" charset="0"/>
              </a:rPr>
              <a:t>Car Raffle</a:t>
            </a:r>
          </a:p>
          <a:p>
            <a:endParaRPr lang="en-US" sz="1600" b="1" dirty="0">
              <a:solidFill>
                <a:srgbClr val="005400"/>
              </a:solidFill>
              <a:latin typeface="Gabriola" pitchFamily="82" charset="0"/>
            </a:endParaRPr>
          </a:p>
          <a:p>
            <a:r>
              <a:rPr lang="en-US" sz="2400" b="1" dirty="0">
                <a:solidFill>
                  <a:srgbClr val="005400"/>
                </a:solidFill>
                <a:latin typeface="Gabriola" pitchFamily="82" charset="0"/>
              </a:rPr>
              <a:t>Best festival Layout yet.</a:t>
            </a:r>
          </a:p>
          <a:p>
            <a:endParaRPr lang="en-US" sz="1600" b="1" dirty="0">
              <a:solidFill>
                <a:srgbClr val="005400"/>
              </a:solidFill>
              <a:latin typeface="Gabriola" pitchFamily="82" charset="0"/>
            </a:endParaRPr>
          </a:p>
          <a:p>
            <a:r>
              <a:rPr lang="en-US" sz="1600" b="1" dirty="0" err="1" smtClean="0">
                <a:solidFill>
                  <a:srgbClr val="005400"/>
                </a:solidFill>
                <a:latin typeface="Gabriola" pitchFamily="82" charset="0"/>
              </a:rPr>
              <a:t>Emm</a:t>
            </a:r>
            <a:r>
              <a:rPr lang="en-US" sz="1600" b="1" dirty="0">
                <a:solidFill>
                  <a:srgbClr val="005400"/>
                </a:solidFill>
                <a:latin typeface="Gabriola" pitchFamily="82" charset="0"/>
              </a:rPr>
              <a:t>… it was hot</a:t>
            </a:r>
            <a:r>
              <a:rPr lang="en-US" sz="1600" b="1" dirty="0" smtClean="0">
                <a:solidFill>
                  <a:srgbClr val="005400"/>
                </a:solidFill>
                <a:latin typeface="Gabriola" pitchFamily="82" charset="0"/>
              </a:rPr>
              <a:t>….</a:t>
            </a:r>
            <a:endParaRPr lang="en-US" dirty="0"/>
          </a:p>
        </p:txBody>
      </p:sp>
      <p:pic>
        <p:nvPicPr>
          <p:cNvPr id="14342" name="Picture 6" descr="DSC_4611.JPG"/>
          <p:cNvPicPr>
            <a:picLocks noChangeAspect="1"/>
          </p:cNvPicPr>
          <p:nvPr/>
        </p:nvPicPr>
        <p:blipFill>
          <a:blip r:embed="rId4" cstate="print"/>
          <a:srcRect/>
          <a:stretch>
            <a:fillRect/>
          </a:stretch>
        </p:blipFill>
        <p:spPr bwMode="auto">
          <a:xfrm>
            <a:off x="228600" y="3429000"/>
            <a:ext cx="3889375" cy="26035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4343" name="Picture 8" descr="IMG_9992.JPG"/>
          <p:cNvPicPr>
            <a:picLocks noChangeAspect="1"/>
          </p:cNvPicPr>
          <p:nvPr/>
        </p:nvPicPr>
        <p:blipFill>
          <a:blip r:embed="rId5" cstate="print"/>
          <a:srcRect/>
          <a:stretch>
            <a:fillRect/>
          </a:stretch>
        </p:blipFill>
        <p:spPr bwMode="auto">
          <a:xfrm>
            <a:off x="7467600" y="5181600"/>
            <a:ext cx="1524000" cy="147166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4344" name="Picture 10" descr="IMG_9983.JPG"/>
          <p:cNvPicPr>
            <a:picLocks noChangeAspect="1"/>
          </p:cNvPicPr>
          <p:nvPr/>
        </p:nvPicPr>
        <p:blipFill>
          <a:blip r:embed="rId6" cstate="print"/>
          <a:srcRect/>
          <a:stretch>
            <a:fillRect/>
          </a:stretch>
        </p:blipFill>
        <p:spPr bwMode="auto">
          <a:xfrm>
            <a:off x="3048000" y="5105400"/>
            <a:ext cx="2403475" cy="1600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4345" name="Picture 11" descr="IMG_9988.JPG"/>
          <p:cNvPicPr>
            <a:picLocks noChangeAspect="1"/>
          </p:cNvPicPr>
          <p:nvPr/>
        </p:nvPicPr>
        <p:blipFill>
          <a:blip r:embed="rId7" cstate="print"/>
          <a:srcRect/>
          <a:stretch>
            <a:fillRect/>
          </a:stretch>
        </p:blipFill>
        <p:spPr bwMode="auto">
          <a:xfrm>
            <a:off x="2362200" y="1828800"/>
            <a:ext cx="2819400" cy="18764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b="1" dirty="0" smtClean="0">
                <a:solidFill>
                  <a:srgbClr val="005400"/>
                </a:solidFill>
                <a:latin typeface="Gabriola" pitchFamily="82" charset="0"/>
              </a:rPr>
              <a:t>Ride for the Rivers</a:t>
            </a:r>
          </a:p>
        </p:txBody>
      </p:sp>
      <p:sp>
        <p:nvSpPr>
          <p:cNvPr id="15363" name="Content Placeholder 2"/>
          <p:cNvSpPr>
            <a:spLocks noGrp="1"/>
          </p:cNvSpPr>
          <p:nvPr>
            <p:ph idx="1"/>
          </p:nvPr>
        </p:nvSpPr>
        <p:spPr>
          <a:xfrm>
            <a:off x="533400" y="4419600"/>
            <a:ext cx="6096000" cy="2057400"/>
          </a:xfrm>
        </p:spPr>
        <p:txBody>
          <a:bodyPr>
            <a:normAutofit/>
          </a:bodyPr>
          <a:lstStyle/>
          <a:p>
            <a:pPr>
              <a:buFont typeface="Arial" charset="0"/>
              <a:buNone/>
            </a:pPr>
            <a:r>
              <a:rPr lang="en-US" sz="2800" b="1" i="1" dirty="0" smtClean="0">
                <a:solidFill>
                  <a:srgbClr val="005400"/>
                </a:solidFill>
                <a:latin typeface="Gabriola" pitchFamily="82" charset="0"/>
              </a:rPr>
              <a:t>More Registrations!</a:t>
            </a:r>
          </a:p>
          <a:p>
            <a:pPr>
              <a:buFont typeface="Arial" charset="0"/>
              <a:buNone/>
            </a:pPr>
            <a:r>
              <a:rPr lang="en-US" sz="2800" b="1" i="1" dirty="0" smtClean="0">
                <a:solidFill>
                  <a:srgbClr val="005400"/>
                </a:solidFill>
                <a:latin typeface="Gabriola" pitchFamily="82" charset="0"/>
              </a:rPr>
              <a:t>Revolution Cycles</a:t>
            </a:r>
          </a:p>
          <a:p>
            <a:pPr>
              <a:buFont typeface="Arial" charset="0"/>
              <a:buNone/>
            </a:pPr>
            <a:r>
              <a:rPr lang="en-US" sz="2800" b="1" i="1" dirty="0" smtClean="0">
                <a:solidFill>
                  <a:srgbClr val="005400"/>
                </a:solidFill>
                <a:latin typeface="Gabriola" pitchFamily="82" charset="0"/>
              </a:rPr>
              <a:t>Katy Trail Bike Rental</a:t>
            </a:r>
          </a:p>
          <a:p>
            <a:pPr>
              <a:buFont typeface="Arial" charset="0"/>
              <a:buNone/>
            </a:pPr>
            <a:r>
              <a:rPr lang="en-US" sz="2800" b="1" i="1" dirty="0" smtClean="0">
                <a:solidFill>
                  <a:srgbClr val="005400"/>
                </a:solidFill>
                <a:latin typeface="Gabriola" pitchFamily="82" charset="0"/>
              </a:rPr>
              <a:t>Bike Stop Cafe</a:t>
            </a:r>
          </a:p>
        </p:txBody>
      </p:sp>
      <p:pic>
        <p:nvPicPr>
          <p:cNvPr id="15364" name="Picture 2" descr="C:\Users\C\Documents\greenway network\banner_page_ride.jpg"/>
          <p:cNvPicPr>
            <a:picLocks noChangeAspect="1" noChangeArrowheads="1"/>
          </p:cNvPicPr>
          <p:nvPr/>
        </p:nvPicPr>
        <p:blipFill>
          <a:blip r:embed="rId2" cstate="print"/>
          <a:srcRect/>
          <a:stretch>
            <a:fillRect/>
          </a:stretch>
        </p:blipFill>
        <p:spPr bwMode="auto">
          <a:xfrm>
            <a:off x="0" y="1295400"/>
            <a:ext cx="9144000" cy="3019425"/>
          </a:xfrm>
          <a:prstGeom prst="rect">
            <a:avLst/>
          </a:prstGeom>
          <a:noFill/>
          <a:ln w="9525">
            <a:noFill/>
            <a:miter lim="800000"/>
            <a:headEnd/>
            <a:tailEnd/>
          </a:ln>
        </p:spPr>
      </p:pic>
      <p:sp>
        <p:nvSpPr>
          <p:cNvPr id="15365" name="Rectangle 4"/>
          <p:cNvSpPr>
            <a:spLocks noChangeArrowheads="1"/>
          </p:cNvSpPr>
          <p:nvPr/>
        </p:nvSpPr>
        <p:spPr bwMode="auto">
          <a:xfrm>
            <a:off x="6172200" y="5791200"/>
            <a:ext cx="1958975" cy="461963"/>
          </a:xfrm>
          <a:prstGeom prst="rect">
            <a:avLst/>
          </a:prstGeom>
          <a:noFill/>
          <a:ln w="9525">
            <a:noFill/>
            <a:miter lim="800000"/>
            <a:headEnd/>
            <a:tailEnd/>
          </a:ln>
        </p:spPr>
        <p:txBody>
          <a:bodyPr wrap="none">
            <a:spAutoFit/>
          </a:bodyPr>
          <a:lstStyle/>
          <a:p>
            <a:pPr marL="342900" indent="-342900" eaLnBrk="0" hangingPunct="0">
              <a:spcBef>
                <a:spcPct val="20000"/>
              </a:spcBef>
            </a:pPr>
            <a:r>
              <a:rPr lang="en-US" sz="2400" b="1" i="1">
                <a:solidFill>
                  <a:srgbClr val="005400"/>
                </a:solidFill>
                <a:latin typeface="Gabriola" pitchFamily="82" charset="0"/>
              </a:rPr>
              <a:t>Erm…  It was HOT.</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5486400" cy="1143000"/>
          </a:xfrm>
        </p:spPr>
        <p:txBody>
          <a:bodyPr/>
          <a:lstStyle/>
          <a:p>
            <a:r>
              <a:rPr lang="en-US" sz="6000" b="1" dirty="0" smtClean="0">
                <a:solidFill>
                  <a:srgbClr val="005400"/>
                </a:solidFill>
                <a:latin typeface="Gabriola" pitchFamily="82" charset="0"/>
              </a:rPr>
              <a:t>Media</a:t>
            </a:r>
          </a:p>
        </p:txBody>
      </p:sp>
      <p:sp>
        <p:nvSpPr>
          <p:cNvPr id="16387" name="Content Placeholder 2"/>
          <p:cNvSpPr>
            <a:spLocks noGrp="1"/>
          </p:cNvSpPr>
          <p:nvPr>
            <p:ph idx="1"/>
          </p:nvPr>
        </p:nvSpPr>
        <p:spPr/>
        <p:txBody>
          <a:bodyPr/>
          <a:lstStyle/>
          <a:p>
            <a:r>
              <a:rPr lang="en-US" sz="3600" b="1" dirty="0" err="1" smtClean="0">
                <a:solidFill>
                  <a:srgbClr val="005400"/>
                </a:solidFill>
                <a:latin typeface="Gabriola" pitchFamily="82" charset="0"/>
              </a:rPr>
              <a:t>Facebook</a:t>
            </a:r>
            <a:endParaRPr lang="en-US" sz="3600" b="1" dirty="0" smtClean="0">
              <a:solidFill>
                <a:srgbClr val="005400"/>
              </a:solidFill>
              <a:latin typeface="Gabriola" pitchFamily="82" charset="0"/>
            </a:endParaRPr>
          </a:p>
          <a:p>
            <a:pPr lvl="1"/>
            <a:r>
              <a:rPr lang="en-US" sz="3200" b="1" dirty="0" smtClean="0">
                <a:solidFill>
                  <a:srgbClr val="005400"/>
                </a:solidFill>
                <a:latin typeface="Gabriola" pitchFamily="82" charset="0"/>
              </a:rPr>
              <a:t>Greenway Network </a:t>
            </a:r>
            <a:r>
              <a:rPr lang="en-US" sz="2000" b="1" dirty="0" smtClean="0">
                <a:solidFill>
                  <a:srgbClr val="005400"/>
                </a:solidFill>
                <a:latin typeface="Gabriola" pitchFamily="82" charset="0"/>
              </a:rPr>
              <a:t>126</a:t>
            </a:r>
            <a:endParaRPr lang="en-US" sz="3200" b="1" dirty="0" smtClean="0">
              <a:solidFill>
                <a:srgbClr val="005400"/>
              </a:solidFill>
              <a:latin typeface="Gabriola" pitchFamily="82" charset="0"/>
            </a:endParaRPr>
          </a:p>
          <a:p>
            <a:pPr lvl="1"/>
            <a:r>
              <a:rPr lang="en-US" sz="3200" b="1" dirty="0" smtClean="0">
                <a:solidFill>
                  <a:srgbClr val="005400"/>
                </a:solidFill>
                <a:latin typeface="Gabriola" pitchFamily="82" charset="0"/>
              </a:rPr>
              <a:t>Race for the Rivers </a:t>
            </a:r>
            <a:r>
              <a:rPr lang="en-US" sz="2000" b="1" dirty="0" smtClean="0">
                <a:solidFill>
                  <a:srgbClr val="005400"/>
                </a:solidFill>
                <a:latin typeface="Gabriola" pitchFamily="82" charset="0"/>
              </a:rPr>
              <a:t>479</a:t>
            </a:r>
            <a:endParaRPr lang="en-US" sz="3200" b="1" dirty="0" smtClean="0">
              <a:solidFill>
                <a:srgbClr val="005400"/>
              </a:solidFill>
              <a:latin typeface="Gabriola" pitchFamily="82" charset="0"/>
            </a:endParaRPr>
          </a:p>
          <a:p>
            <a:pPr lvl="1"/>
            <a:r>
              <a:rPr lang="en-US" sz="3200" b="1" dirty="0" smtClean="0">
                <a:solidFill>
                  <a:srgbClr val="005400"/>
                </a:solidFill>
                <a:latin typeface="Gabriola" pitchFamily="82" charset="0"/>
              </a:rPr>
              <a:t>Mission Clean Stream/GM Earth Day </a:t>
            </a:r>
            <a:r>
              <a:rPr lang="en-US" sz="2000" b="1" dirty="0" smtClean="0">
                <a:solidFill>
                  <a:srgbClr val="005400"/>
                </a:solidFill>
                <a:latin typeface="Gabriola" pitchFamily="82" charset="0"/>
              </a:rPr>
              <a:t>831</a:t>
            </a:r>
            <a:endParaRPr lang="en-US" sz="3200" b="1" dirty="0" smtClean="0">
              <a:solidFill>
                <a:srgbClr val="005400"/>
              </a:solidFill>
              <a:latin typeface="Gabriola" pitchFamily="82" charset="0"/>
            </a:endParaRPr>
          </a:p>
          <a:p>
            <a:pPr lvl="1"/>
            <a:r>
              <a:rPr lang="en-US" sz="3200" b="1" dirty="0" smtClean="0">
                <a:solidFill>
                  <a:srgbClr val="005400"/>
                </a:solidFill>
                <a:latin typeface="Gabriola" pitchFamily="82" charset="0"/>
              </a:rPr>
              <a:t>Confluence Trash Bash </a:t>
            </a:r>
            <a:r>
              <a:rPr lang="en-US" sz="2000" b="1" dirty="0" smtClean="0">
                <a:solidFill>
                  <a:srgbClr val="005400"/>
                </a:solidFill>
                <a:latin typeface="Gabriola" pitchFamily="82" charset="0"/>
              </a:rPr>
              <a:t>476</a:t>
            </a:r>
          </a:p>
          <a:p>
            <a:r>
              <a:rPr lang="en-US" sz="3600" b="1" dirty="0" smtClean="0">
                <a:solidFill>
                  <a:srgbClr val="005400"/>
                </a:solidFill>
                <a:latin typeface="Gabriola" pitchFamily="82" charset="0"/>
              </a:rPr>
              <a:t>Radio and TV</a:t>
            </a:r>
          </a:p>
          <a:p>
            <a:r>
              <a:rPr lang="en-US" sz="3600" b="1" dirty="0" smtClean="0">
                <a:solidFill>
                  <a:srgbClr val="005400"/>
                </a:solidFill>
                <a:latin typeface="Gabriola" pitchFamily="82" charset="0"/>
              </a:rPr>
              <a:t>Sauce Magazine </a:t>
            </a:r>
          </a:p>
          <a:p>
            <a:r>
              <a:rPr lang="en-US" sz="3600" b="1" dirty="0" smtClean="0">
                <a:solidFill>
                  <a:srgbClr val="005400"/>
                </a:solidFill>
                <a:latin typeface="Gabriola" pitchFamily="82" charset="0"/>
              </a:rPr>
              <a:t>Constant Contact</a:t>
            </a:r>
          </a:p>
        </p:txBody>
      </p:sp>
      <p:pic>
        <p:nvPicPr>
          <p:cNvPr id="16388" name="Picture 9" descr="https://scontent-b-ord.xx.fbcdn.net/hphotos-xfp1/v/t1.0-9/10616140_10152192368151990_8716670706244544212_n.jpg?oh=1447ec45a00d69c2c5e9c9d2635d2d75&amp;oe=54E7E25D"/>
          <p:cNvPicPr>
            <a:picLocks noChangeAspect="1" noChangeArrowheads="1"/>
          </p:cNvPicPr>
          <p:nvPr/>
        </p:nvPicPr>
        <p:blipFill>
          <a:blip r:embed="rId2" cstate="print"/>
          <a:srcRect/>
          <a:stretch>
            <a:fillRect/>
          </a:stretch>
        </p:blipFill>
        <p:spPr bwMode="auto">
          <a:xfrm>
            <a:off x="5181600" y="228601"/>
            <a:ext cx="3632200"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6389" name="Picture 5" descr="20140409_120102.jpg"/>
          <p:cNvPicPr>
            <a:picLocks noChangeAspect="1"/>
          </p:cNvPicPr>
          <p:nvPr/>
        </p:nvPicPr>
        <p:blipFill>
          <a:blip r:embed="rId3" cstate="print"/>
          <a:srcRect/>
          <a:stretch>
            <a:fillRect/>
          </a:stretch>
        </p:blipFill>
        <p:spPr bwMode="auto">
          <a:xfrm>
            <a:off x="6553200" y="4210050"/>
            <a:ext cx="2438400" cy="2286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z="4800" b="1" dirty="0" smtClean="0">
                <a:solidFill>
                  <a:srgbClr val="005400"/>
                </a:solidFill>
                <a:latin typeface="Gabriola" pitchFamily="82" charset="0"/>
              </a:rPr>
              <a:t>National Public Lands Day</a:t>
            </a:r>
          </a:p>
        </p:txBody>
      </p:sp>
      <p:pic>
        <p:nvPicPr>
          <p:cNvPr id="17412" name="Picture 2" descr="https://fbcdn-sphotos-c-a.akamaihd.net/hphotos-ak-xap1/v/t1.0-9/10659356_838866679491116_1326364006629900233_n.jpg?oh=519aa49bcd5d029a1b2e33b581b14e04&amp;oe=54ACB135&amp;__gda__=1424655337_b5256f2c06868dad8ab3c55182cc3ede"/>
          <p:cNvPicPr>
            <a:picLocks noChangeAspect="1" noChangeArrowheads="1"/>
          </p:cNvPicPr>
          <p:nvPr/>
        </p:nvPicPr>
        <p:blipFill>
          <a:blip r:embed="rId2" cstate="print"/>
          <a:srcRect/>
          <a:stretch>
            <a:fillRect/>
          </a:stretch>
        </p:blipFill>
        <p:spPr bwMode="auto">
          <a:xfrm>
            <a:off x="685800" y="1428750"/>
            <a:ext cx="7848600" cy="53625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7413" name="Picture 4" descr="https://fbcdn-sphotos-b-a.akamaihd.net/hphotos-ak-xap1/v/t1.0-9/10653316_838865906157860_2180873107514062010_n.jpg?oh=c51918f17704d470bd52c8062f2e0f8f&amp;oe=54B1B083&amp;__gda__=1424411487_533420efb1679cd2a12aebd17bae35e2"/>
          <p:cNvPicPr>
            <a:picLocks noChangeAspect="1" noChangeArrowheads="1"/>
          </p:cNvPicPr>
          <p:nvPr/>
        </p:nvPicPr>
        <p:blipFill>
          <a:blip r:embed="rId3" cstate="print"/>
          <a:srcRect/>
          <a:stretch>
            <a:fillRect/>
          </a:stretch>
        </p:blipFill>
        <p:spPr bwMode="auto">
          <a:xfrm>
            <a:off x="304800" y="3962400"/>
            <a:ext cx="2057400" cy="2743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7414" name="Picture 6" descr="https://scontent-a-ord.xx.fbcdn.net/hphotos-xaf1/v/t1.0-9/1454888_838866076157843_5471692745366614018_n.jpg?oh=ebba4bb06c4f8921a73f9ea7ac5f64ee&amp;oe=54E3DC5C"/>
          <p:cNvPicPr>
            <a:picLocks noChangeAspect="1" noChangeArrowheads="1"/>
          </p:cNvPicPr>
          <p:nvPr/>
        </p:nvPicPr>
        <p:blipFill>
          <a:blip r:embed="rId4" cstate="print"/>
          <a:srcRect/>
          <a:stretch>
            <a:fillRect/>
          </a:stretch>
        </p:blipFill>
        <p:spPr bwMode="auto">
          <a:xfrm>
            <a:off x="7391400" y="1066800"/>
            <a:ext cx="1447800" cy="1930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7415" name="TextBox 6"/>
          <p:cNvSpPr txBox="1">
            <a:spLocks noChangeArrowheads="1"/>
          </p:cNvSpPr>
          <p:nvPr/>
        </p:nvSpPr>
        <p:spPr bwMode="auto">
          <a:xfrm>
            <a:off x="3962400" y="4724400"/>
            <a:ext cx="4191000" cy="1384995"/>
          </a:xfrm>
          <a:prstGeom prst="rect">
            <a:avLst/>
          </a:prstGeom>
          <a:noFill/>
          <a:ln w="9525">
            <a:noFill/>
            <a:miter lim="800000"/>
            <a:headEnd/>
            <a:tailEnd/>
          </a:ln>
        </p:spPr>
        <p:txBody>
          <a:bodyPr>
            <a:spAutoFit/>
          </a:bodyPr>
          <a:lstStyle/>
          <a:p>
            <a:r>
              <a:rPr lang="en-US" sz="2800" b="1" dirty="0">
                <a:solidFill>
                  <a:srgbClr val="005400"/>
                </a:solidFill>
                <a:latin typeface="Gabriola" pitchFamily="82" charset="0"/>
              </a:rPr>
              <a:t>75 Participants</a:t>
            </a:r>
          </a:p>
          <a:p>
            <a:r>
              <a:rPr lang="en-US" sz="2800" b="1" dirty="0">
                <a:solidFill>
                  <a:srgbClr val="005400"/>
                </a:solidFill>
                <a:latin typeface="Gabriola" pitchFamily="82" charset="0"/>
              </a:rPr>
              <a:t>650 trees planted</a:t>
            </a:r>
          </a:p>
          <a:p>
            <a:r>
              <a:rPr lang="en-US" sz="2800" b="1" dirty="0">
                <a:solidFill>
                  <a:srgbClr val="005400"/>
                </a:solidFill>
                <a:latin typeface="Gabriola" pitchFamily="82" charset="0"/>
              </a:rPr>
              <a:t>Big Muddy Adventures paddle </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z="6000" b="1" smtClean="0">
                <a:solidFill>
                  <a:srgbClr val="008000"/>
                </a:solidFill>
                <a:latin typeface="Gabriola" pitchFamily="82" charset="0"/>
              </a:rPr>
              <a:t>River Soundings</a:t>
            </a:r>
          </a:p>
        </p:txBody>
      </p:sp>
      <p:sp>
        <p:nvSpPr>
          <p:cNvPr id="18435" name="Content Placeholder 2"/>
          <p:cNvSpPr>
            <a:spLocks noGrp="1"/>
          </p:cNvSpPr>
          <p:nvPr>
            <p:ph idx="1"/>
          </p:nvPr>
        </p:nvSpPr>
        <p:spPr>
          <a:xfrm>
            <a:off x="533400" y="1905001"/>
            <a:ext cx="2971800" cy="2209800"/>
          </a:xfrm>
        </p:spPr>
        <p:txBody>
          <a:bodyPr/>
          <a:lstStyle/>
          <a:p>
            <a:pPr>
              <a:buNone/>
            </a:pPr>
            <a:r>
              <a:rPr lang="en-US" sz="2800" b="1" dirty="0" smtClean="0">
                <a:solidFill>
                  <a:srgbClr val="005400"/>
                </a:solidFill>
                <a:latin typeface="Gabriola" pitchFamily="82" charset="0"/>
              </a:rPr>
              <a:t>4 speakers</a:t>
            </a:r>
          </a:p>
          <a:p>
            <a:pPr>
              <a:buNone/>
            </a:pPr>
            <a:r>
              <a:rPr lang="en-US" sz="2800" b="1" dirty="0" smtClean="0">
                <a:solidFill>
                  <a:srgbClr val="005400"/>
                </a:solidFill>
                <a:latin typeface="Gabriola" pitchFamily="82" charset="0"/>
              </a:rPr>
              <a:t>35 participants</a:t>
            </a:r>
          </a:p>
          <a:p>
            <a:pPr>
              <a:buNone/>
            </a:pPr>
            <a:r>
              <a:rPr lang="en-US" sz="2800" b="1" dirty="0" smtClean="0">
                <a:solidFill>
                  <a:srgbClr val="005400"/>
                </a:solidFill>
                <a:latin typeface="Gabriola" pitchFamily="82" charset="0"/>
              </a:rPr>
              <a:t>At </a:t>
            </a:r>
            <a:r>
              <a:rPr lang="en-US" sz="2800" b="1" dirty="0" err="1" smtClean="0">
                <a:solidFill>
                  <a:srgbClr val="005400"/>
                </a:solidFill>
                <a:latin typeface="Gabriola" pitchFamily="82" charset="0"/>
              </a:rPr>
              <a:t>Riverlands</a:t>
            </a:r>
            <a:endParaRPr lang="en-US" sz="2800" b="1" dirty="0" smtClean="0">
              <a:solidFill>
                <a:srgbClr val="005400"/>
              </a:solidFill>
            </a:endParaRPr>
          </a:p>
        </p:txBody>
      </p:sp>
      <p:pic>
        <p:nvPicPr>
          <p:cNvPr id="18436" name="Picture 2"/>
          <p:cNvPicPr>
            <a:picLocks noChangeAspect="1" noChangeArrowheads="1"/>
          </p:cNvPicPr>
          <p:nvPr/>
        </p:nvPicPr>
        <p:blipFill>
          <a:blip r:embed="rId2" cstate="print"/>
          <a:srcRect/>
          <a:stretch>
            <a:fillRect/>
          </a:stretch>
        </p:blipFill>
        <p:spPr bwMode="auto">
          <a:xfrm>
            <a:off x="3962400" y="1828800"/>
            <a:ext cx="4673600" cy="3505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GN Board of Directors</a:t>
            </a:r>
            <a:endParaRPr lang="en-US" dirty="0"/>
          </a:p>
        </p:txBody>
      </p:sp>
      <p:sp>
        <p:nvSpPr>
          <p:cNvPr id="3" name="Content Placeholder 2"/>
          <p:cNvSpPr>
            <a:spLocks noGrp="1"/>
          </p:cNvSpPr>
          <p:nvPr>
            <p:ph idx="1"/>
          </p:nvPr>
        </p:nvSpPr>
        <p:spPr>
          <a:xfrm>
            <a:off x="457200" y="1600200"/>
            <a:ext cx="8229600" cy="4724400"/>
          </a:xfrm>
        </p:spPr>
        <p:txBody>
          <a:bodyPr/>
          <a:lstStyle/>
          <a:p>
            <a:r>
              <a:rPr lang="en-US" dirty="0" smtClean="0"/>
              <a:t>President:  Charlene Waggoner</a:t>
            </a:r>
          </a:p>
          <a:p>
            <a:r>
              <a:rPr lang="en-US" dirty="0" smtClean="0"/>
              <a:t>Vice President Membership: Abby </a:t>
            </a:r>
            <a:r>
              <a:rPr lang="en-US" dirty="0" err="1" smtClean="0"/>
              <a:t>Broadstone</a:t>
            </a:r>
            <a:endParaRPr lang="en-US" dirty="0" smtClean="0"/>
          </a:p>
          <a:p>
            <a:r>
              <a:rPr lang="en-US" dirty="0" smtClean="0"/>
              <a:t>Vice President Revenue:  Greg </a:t>
            </a:r>
            <a:r>
              <a:rPr lang="en-US" dirty="0" err="1" smtClean="0"/>
              <a:t>Poleski</a:t>
            </a:r>
            <a:endParaRPr lang="en-US" dirty="0" smtClean="0"/>
          </a:p>
          <a:p>
            <a:r>
              <a:rPr lang="en-US" dirty="0" smtClean="0"/>
              <a:t>Secretary: David Hartman</a:t>
            </a:r>
          </a:p>
          <a:p>
            <a:r>
              <a:rPr lang="en-US" dirty="0" smtClean="0"/>
              <a:t>Treasurer: Larry Ruff</a:t>
            </a:r>
          </a:p>
          <a:p>
            <a:r>
              <a:rPr lang="en-US" dirty="0" smtClean="0"/>
              <a:t>Parliamentarian: Jessica Rowe</a:t>
            </a:r>
          </a:p>
          <a:p>
            <a:r>
              <a:rPr lang="en-US" dirty="0" smtClean="0"/>
              <a:t>Michael Garvey</a:t>
            </a:r>
          </a:p>
          <a:p>
            <a:r>
              <a:rPr lang="en-US" dirty="0" smtClean="0"/>
              <a:t>Sharon Kenny</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274638"/>
            <a:ext cx="8229600" cy="868362"/>
          </a:xfrm>
        </p:spPr>
        <p:txBody>
          <a:bodyPr/>
          <a:lstStyle/>
          <a:p>
            <a:r>
              <a:rPr lang="en-US" b="1" dirty="0" smtClean="0">
                <a:solidFill>
                  <a:srgbClr val="005400"/>
                </a:solidFill>
                <a:latin typeface="Gabriola" pitchFamily="82" charset="0"/>
              </a:rPr>
              <a:t>Financial</a:t>
            </a:r>
          </a:p>
        </p:txBody>
      </p:sp>
      <p:sp>
        <p:nvSpPr>
          <p:cNvPr id="19459" name="Content Placeholder 2"/>
          <p:cNvSpPr>
            <a:spLocks noGrp="1"/>
          </p:cNvSpPr>
          <p:nvPr>
            <p:ph idx="1"/>
          </p:nvPr>
        </p:nvSpPr>
        <p:spPr>
          <a:xfrm>
            <a:off x="457200" y="1219200"/>
            <a:ext cx="8229600" cy="3276600"/>
          </a:xfrm>
        </p:spPr>
        <p:txBody>
          <a:bodyPr/>
          <a:lstStyle/>
          <a:p>
            <a:pPr>
              <a:buFont typeface="Arial" charset="0"/>
              <a:buNone/>
            </a:pPr>
            <a:r>
              <a:rPr lang="en-US" b="1" dirty="0" smtClean="0">
                <a:solidFill>
                  <a:srgbClr val="005400"/>
                </a:solidFill>
                <a:latin typeface="Gabriola" pitchFamily="82" charset="0"/>
              </a:rPr>
              <a:t>2014</a:t>
            </a:r>
          </a:p>
          <a:p>
            <a:pPr>
              <a:buFont typeface="Arial" charset="0"/>
              <a:buNone/>
            </a:pPr>
            <a:r>
              <a:rPr lang="en-US" b="1" dirty="0" smtClean="0">
                <a:solidFill>
                  <a:srgbClr val="005400"/>
                </a:solidFill>
                <a:latin typeface="Gabriola" pitchFamily="82" charset="0"/>
              </a:rPr>
              <a:t>Income          $</a:t>
            </a:r>
            <a:r>
              <a:rPr lang="en-US" b="1" dirty="0" smtClean="0">
                <a:solidFill>
                  <a:srgbClr val="005400"/>
                </a:solidFill>
                <a:latin typeface="Gabriola" pitchFamily="82" charset="0"/>
              </a:rPr>
              <a:t>33,440.08</a:t>
            </a:r>
          </a:p>
          <a:p>
            <a:pPr>
              <a:buFont typeface="Arial" charset="0"/>
              <a:buNone/>
            </a:pPr>
            <a:r>
              <a:rPr lang="en-US" b="1" dirty="0" smtClean="0">
                <a:solidFill>
                  <a:srgbClr val="005400"/>
                </a:solidFill>
                <a:latin typeface="Gabriola" pitchFamily="82" charset="0"/>
              </a:rPr>
              <a:t>Expenses      $</a:t>
            </a:r>
            <a:r>
              <a:rPr lang="en-US" b="1" dirty="0" smtClean="0">
                <a:solidFill>
                  <a:srgbClr val="005400"/>
                </a:solidFill>
                <a:latin typeface="Gabriola" pitchFamily="82" charset="0"/>
              </a:rPr>
              <a:t>30,989.62</a:t>
            </a:r>
          </a:p>
          <a:p>
            <a:pPr>
              <a:buFont typeface="Arial" charset="0"/>
              <a:buNone/>
            </a:pPr>
            <a:r>
              <a:rPr lang="en-US" b="1" dirty="0" smtClean="0">
                <a:solidFill>
                  <a:srgbClr val="005400"/>
                </a:solidFill>
                <a:latin typeface="Gabriola" pitchFamily="82" charset="0"/>
              </a:rPr>
              <a:t>                         </a:t>
            </a:r>
          </a:p>
          <a:p>
            <a:pPr>
              <a:buFont typeface="Arial" charset="0"/>
              <a:buNone/>
            </a:pPr>
            <a:r>
              <a:rPr lang="en-US" b="1" dirty="0" smtClean="0">
                <a:solidFill>
                  <a:srgbClr val="005400"/>
                </a:solidFill>
                <a:latin typeface="Gabriola" pitchFamily="82" charset="0"/>
              </a:rPr>
              <a:t>Total Assets: $56,644.02</a:t>
            </a:r>
          </a:p>
          <a:p>
            <a:pPr>
              <a:buFont typeface="Arial" charset="0"/>
              <a:buNone/>
            </a:pPr>
            <a:endParaRPr lang="en-US" b="1" dirty="0" smtClean="0">
              <a:solidFill>
                <a:srgbClr val="005400"/>
              </a:solidFill>
              <a:latin typeface="Gabriola" pitchFamily="82" charset="0"/>
            </a:endParaRPr>
          </a:p>
          <a:p>
            <a:pPr>
              <a:buFont typeface="Arial" charset="0"/>
              <a:buNone/>
            </a:pPr>
            <a:endParaRPr lang="en-US" b="1" dirty="0" smtClean="0">
              <a:solidFill>
                <a:srgbClr val="005400"/>
              </a:solidFill>
              <a:latin typeface="Gabriola" pitchFamily="82" charset="0"/>
            </a:endParaRPr>
          </a:p>
          <a:p>
            <a:endParaRPr lang="en-US" b="1" dirty="0" smtClean="0">
              <a:solidFill>
                <a:srgbClr val="005400"/>
              </a:solidFill>
              <a:latin typeface="Gabriola" pitchFamily="82" charset="0"/>
            </a:endParaRPr>
          </a:p>
        </p:txBody>
      </p:sp>
      <p:sp>
        <p:nvSpPr>
          <p:cNvPr id="19460" name="TextBox 7"/>
          <p:cNvSpPr txBox="1">
            <a:spLocks noChangeArrowheads="1"/>
          </p:cNvSpPr>
          <p:nvPr/>
        </p:nvSpPr>
        <p:spPr bwMode="auto">
          <a:xfrm>
            <a:off x="685800" y="4419600"/>
            <a:ext cx="7239000" cy="1200328"/>
          </a:xfrm>
          <a:prstGeom prst="rect">
            <a:avLst/>
          </a:prstGeom>
          <a:noFill/>
          <a:ln w="9525">
            <a:solidFill>
              <a:srgbClr val="008000"/>
            </a:solidFill>
            <a:miter lim="800000"/>
            <a:headEnd/>
            <a:tailEnd/>
          </a:ln>
        </p:spPr>
        <p:txBody>
          <a:bodyPr wrap="square">
            <a:spAutoFit/>
          </a:bodyPr>
          <a:lstStyle/>
          <a:p>
            <a:pPr lvl="1"/>
            <a:r>
              <a:rPr lang="en-US" sz="2400" b="1" dirty="0">
                <a:solidFill>
                  <a:srgbClr val="005400"/>
                </a:solidFill>
                <a:latin typeface="Gabriola" pitchFamily="82" charset="0"/>
              </a:rPr>
              <a:t>Programs/Projects:         87%</a:t>
            </a:r>
          </a:p>
          <a:p>
            <a:pPr lvl="1"/>
            <a:r>
              <a:rPr lang="en-US" sz="2400" b="1" dirty="0">
                <a:solidFill>
                  <a:srgbClr val="005400"/>
                </a:solidFill>
                <a:latin typeface="Gabriola" pitchFamily="82" charset="0"/>
              </a:rPr>
              <a:t>Fundraising:	              </a:t>
            </a:r>
            <a:r>
              <a:rPr lang="en-US" sz="2400" b="1" dirty="0" smtClean="0">
                <a:solidFill>
                  <a:srgbClr val="005400"/>
                </a:solidFill>
                <a:latin typeface="Gabriola" pitchFamily="82" charset="0"/>
              </a:rPr>
              <a:t>    3</a:t>
            </a:r>
            <a:r>
              <a:rPr lang="en-US" sz="2400" b="1" dirty="0">
                <a:solidFill>
                  <a:srgbClr val="005400"/>
                </a:solidFill>
                <a:latin typeface="Gabriola" pitchFamily="82" charset="0"/>
              </a:rPr>
              <a:t>%</a:t>
            </a:r>
          </a:p>
          <a:p>
            <a:pPr lvl="1"/>
            <a:r>
              <a:rPr lang="en-US" sz="2400" b="1" dirty="0">
                <a:solidFill>
                  <a:srgbClr val="005400"/>
                </a:solidFill>
                <a:latin typeface="Gabriola" pitchFamily="82" charset="0"/>
              </a:rPr>
              <a:t>Administrative costs:      18%</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lstStyle/>
          <a:p>
            <a:r>
              <a:rPr lang="en-US" sz="1400" dirty="0" smtClean="0"/>
              <a:t>2014 GN Yearly Financial Report </a:t>
            </a:r>
            <a:endParaRPr lang="en-US" sz="1400" dirty="0"/>
          </a:p>
        </p:txBody>
      </p:sp>
      <p:sp>
        <p:nvSpPr>
          <p:cNvPr id="3" name="Content Placeholder 2"/>
          <p:cNvSpPr>
            <a:spLocks noGrp="1"/>
          </p:cNvSpPr>
          <p:nvPr>
            <p:ph idx="1"/>
          </p:nvPr>
        </p:nvSpPr>
        <p:spPr>
          <a:xfrm>
            <a:off x="457200" y="609600"/>
            <a:ext cx="8229600" cy="6248400"/>
          </a:xfrm>
        </p:spPr>
        <p:txBody>
          <a:bodyPr/>
          <a:lstStyle/>
          <a:p>
            <a:r>
              <a:rPr lang="en-US" sz="1000" dirty="0" smtClean="0"/>
              <a:t>Greenway Network Yearly Financial Summary</a:t>
            </a:r>
          </a:p>
          <a:p>
            <a:r>
              <a:rPr lang="en-US" sz="1000" dirty="0" smtClean="0"/>
              <a:t>1/1/2014-12/31/</a:t>
            </a:r>
            <a:r>
              <a:rPr lang="en-US" sz="1000" dirty="0" smtClean="0"/>
              <a:t>2014 </a:t>
            </a:r>
            <a:endParaRPr lang="en-US" sz="1000" dirty="0" smtClean="0"/>
          </a:p>
          <a:p>
            <a:pPr>
              <a:buNone/>
            </a:pPr>
            <a:r>
              <a:rPr lang="en-US" sz="1000" dirty="0" smtClean="0"/>
              <a:t>Opening Balance 	</a:t>
            </a:r>
            <a:r>
              <a:rPr lang="en-US" sz="1000" dirty="0" smtClean="0"/>
              <a:t>	$</a:t>
            </a:r>
            <a:r>
              <a:rPr lang="en-US" sz="1000" dirty="0" smtClean="0"/>
              <a:t>54,193.56</a:t>
            </a:r>
            <a:endParaRPr lang="en-US" sz="1000" dirty="0" smtClean="0"/>
          </a:p>
          <a:p>
            <a:pPr>
              <a:buNone/>
            </a:pPr>
            <a:r>
              <a:rPr lang="en-US" sz="1000" dirty="0" smtClean="0"/>
              <a:t>INCOME</a:t>
            </a:r>
          </a:p>
          <a:p>
            <a:pPr>
              <a:buNone/>
            </a:pPr>
            <a:r>
              <a:rPr lang="en-US" sz="1000" dirty="0" smtClean="0"/>
              <a:t>   Donations</a:t>
            </a:r>
          </a:p>
          <a:p>
            <a:pPr>
              <a:buNone/>
            </a:pPr>
            <a:r>
              <a:rPr lang="en-US" sz="1000" dirty="0" smtClean="0"/>
              <a:t>      Federated </a:t>
            </a:r>
            <a:r>
              <a:rPr lang="en-US" sz="1000" dirty="0" smtClean="0"/>
              <a:t>Campaign            	 </a:t>
            </a:r>
            <a:r>
              <a:rPr lang="en-US" sz="1000" dirty="0" smtClean="0"/>
              <a:t>    1,023.94</a:t>
            </a:r>
          </a:p>
          <a:p>
            <a:pPr>
              <a:buNone/>
            </a:pPr>
            <a:r>
              <a:rPr lang="en-US" sz="1000" dirty="0" smtClean="0"/>
              <a:t>       Membership </a:t>
            </a:r>
            <a:r>
              <a:rPr lang="en-US" sz="1000" dirty="0" smtClean="0"/>
              <a:t>	                	 </a:t>
            </a:r>
            <a:r>
              <a:rPr lang="en-US" sz="1000" dirty="0" smtClean="0"/>
              <a:t>        </a:t>
            </a:r>
            <a:r>
              <a:rPr lang="en-US" sz="1000" dirty="0" smtClean="0"/>
              <a:t>885.00</a:t>
            </a:r>
            <a:endParaRPr lang="en-US" sz="1000" dirty="0" smtClean="0"/>
          </a:p>
          <a:p>
            <a:pPr>
              <a:buNone/>
            </a:pPr>
            <a:r>
              <a:rPr lang="en-US" sz="1000" dirty="0" smtClean="0"/>
              <a:t>       Other </a:t>
            </a:r>
            <a:r>
              <a:rPr lang="en-US" sz="1000" dirty="0" smtClean="0"/>
              <a:t>Donations 	          </a:t>
            </a:r>
            <a:r>
              <a:rPr lang="en-US" sz="1000" dirty="0" smtClean="0"/>
              <a:t> 40.00</a:t>
            </a:r>
            <a:endParaRPr lang="en-US" sz="1000" dirty="0" smtClean="0"/>
          </a:p>
          <a:p>
            <a:r>
              <a:rPr lang="en-US" sz="1000" u="sng" dirty="0" smtClean="0"/>
              <a:t>TOTAL</a:t>
            </a:r>
            <a:r>
              <a:rPr lang="en-US" sz="1000" u="sng" dirty="0" smtClean="0"/>
              <a:t> 		     1,948.94</a:t>
            </a:r>
            <a:endParaRPr lang="en-US" sz="1000" dirty="0" smtClean="0"/>
          </a:p>
          <a:p>
            <a:pPr>
              <a:buNone/>
            </a:pPr>
            <a:r>
              <a:rPr lang="en-US" sz="1000" dirty="0" smtClean="0"/>
              <a:t>    Fundraising</a:t>
            </a:r>
          </a:p>
          <a:p>
            <a:pPr>
              <a:buNone/>
            </a:pPr>
            <a:r>
              <a:rPr lang="en-US" sz="1000" dirty="0" smtClean="0"/>
              <a:t>       Race </a:t>
            </a:r>
            <a:r>
              <a:rPr lang="en-US" sz="1000" dirty="0" smtClean="0"/>
              <a:t>for the Rivers               </a:t>
            </a:r>
            <a:r>
              <a:rPr lang="en-US" sz="1000" dirty="0" smtClean="0"/>
              <a:t>	     7,315.06</a:t>
            </a:r>
            <a:endParaRPr lang="en-US" sz="1000" dirty="0" smtClean="0"/>
          </a:p>
          <a:p>
            <a:r>
              <a:rPr lang="en-US" sz="1000" u="sng" dirty="0" smtClean="0"/>
              <a:t>TOTAL Fundraising</a:t>
            </a:r>
            <a:r>
              <a:rPr lang="en-US" sz="1000" dirty="0" smtClean="0"/>
              <a:t> 	      </a:t>
            </a:r>
            <a:r>
              <a:rPr lang="en-US" sz="1000" u="sng" dirty="0" smtClean="0"/>
              <a:t>7,315.06</a:t>
            </a:r>
            <a:endParaRPr lang="en-US" sz="1000" dirty="0" smtClean="0"/>
          </a:p>
          <a:p>
            <a:pPr>
              <a:buNone/>
            </a:pPr>
            <a:r>
              <a:rPr lang="en-US" sz="1000" dirty="0" smtClean="0"/>
              <a:t>    Programs</a:t>
            </a:r>
            <a:r>
              <a:rPr lang="en-US" sz="1000" dirty="0" smtClean="0"/>
              <a:t>-Projects</a:t>
            </a:r>
            <a:endParaRPr lang="en-US" sz="1000" dirty="0" smtClean="0"/>
          </a:p>
          <a:p>
            <a:pPr>
              <a:buNone/>
            </a:pPr>
            <a:r>
              <a:rPr lang="en-US" sz="1000" dirty="0" smtClean="0"/>
              <a:t>       Grants         </a:t>
            </a:r>
            <a:r>
              <a:rPr lang="en-US" sz="1000" dirty="0" smtClean="0"/>
              <a:t>		     </a:t>
            </a:r>
            <a:r>
              <a:rPr lang="en-US" sz="1000" dirty="0" smtClean="0"/>
              <a:t> 3,000.00</a:t>
            </a:r>
          </a:p>
          <a:p>
            <a:pPr>
              <a:buNone/>
            </a:pPr>
            <a:r>
              <a:rPr lang="en-US" sz="1000" dirty="0" smtClean="0"/>
              <a:t>       </a:t>
            </a:r>
            <a:r>
              <a:rPr lang="en-US" sz="1000" dirty="0" smtClean="0"/>
              <a:t>Mission-Clean Stream 	   </a:t>
            </a:r>
            <a:r>
              <a:rPr lang="en-US" sz="1000" dirty="0" smtClean="0"/>
              <a:t> 10,841.00</a:t>
            </a:r>
          </a:p>
          <a:p>
            <a:pPr>
              <a:buNone/>
            </a:pPr>
            <a:r>
              <a:rPr lang="en-US" sz="1000" dirty="0" smtClean="0"/>
              <a:t>       National </a:t>
            </a:r>
            <a:r>
              <a:rPr lang="en-US" sz="1000" dirty="0" smtClean="0"/>
              <a:t>Public Lands Day   	       </a:t>
            </a:r>
            <a:r>
              <a:rPr lang="en-US" sz="1000" dirty="0" smtClean="0"/>
              <a:t> </a:t>
            </a:r>
            <a:r>
              <a:rPr lang="en-US" sz="1000" dirty="0" smtClean="0"/>
              <a:t> </a:t>
            </a:r>
            <a:r>
              <a:rPr lang="en-US" sz="1000" dirty="0" smtClean="0"/>
              <a:t> </a:t>
            </a:r>
            <a:r>
              <a:rPr lang="en-US" sz="1000" dirty="0" smtClean="0"/>
              <a:t>500.00</a:t>
            </a:r>
            <a:endParaRPr lang="en-US" sz="1000" dirty="0" smtClean="0"/>
          </a:p>
          <a:p>
            <a:pPr>
              <a:buNone/>
            </a:pPr>
            <a:r>
              <a:rPr lang="en-US" sz="1000" dirty="0" smtClean="0"/>
              <a:t>       Race </a:t>
            </a:r>
            <a:r>
              <a:rPr lang="en-US" sz="1000" dirty="0" smtClean="0"/>
              <a:t>4 the Rivers Festival  	      </a:t>
            </a:r>
            <a:r>
              <a:rPr lang="en-US" sz="1000" dirty="0" smtClean="0"/>
              <a:t> 9,835.08</a:t>
            </a:r>
            <a:endParaRPr lang="en-US" sz="1000" dirty="0" smtClean="0"/>
          </a:p>
          <a:p>
            <a:r>
              <a:rPr lang="en-US" sz="1000" u="sng" dirty="0" smtClean="0"/>
              <a:t>TOTAL Programs-Projects</a:t>
            </a:r>
            <a:r>
              <a:rPr lang="en-US" sz="1000" u="sng" dirty="0" smtClean="0"/>
              <a:t> </a:t>
            </a:r>
            <a:r>
              <a:rPr lang="en-US" sz="1000" dirty="0" smtClean="0"/>
              <a:t>           </a:t>
            </a:r>
            <a:r>
              <a:rPr lang="en-US" sz="1000" u="sng" dirty="0" smtClean="0"/>
              <a:t>24,176.08</a:t>
            </a:r>
            <a:endParaRPr lang="en-US" sz="1000" dirty="0" smtClean="0"/>
          </a:p>
          <a:p>
            <a:r>
              <a:rPr lang="en-US" sz="1000" u="sng" dirty="0" smtClean="0"/>
              <a:t>TOTAL </a:t>
            </a:r>
            <a:r>
              <a:rPr lang="en-US" sz="1000" u="sng" dirty="0" smtClean="0"/>
              <a:t>INCOME	    </a:t>
            </a:r>
            <a:r>
              <a:rPr lang="en-US" sz="1000" dirty="0" smtClean="0"/>
              <a:t> </a:t>
            </a:r>
            <a:r>
              <a:rPr lang="en-US" sz="1000" u="sng" dirty="0" smtClean="0"/>
              <a:t>33,440.08</a:t>
            </a:r>
            <a:r>
              <a:rPr lang="en-US" sz="1000" dirty="0" smtClean="0"/>
              <a:t> </a:t>
            </a:r>
          </a:p>
          <a:p>
            <a:pPr>
              <a:buNone/>
            </a:pPr>
            <a:r>
              <a:rPr lang="en-US" sz="1000" dirty="0" smtClean="0"/>
              <a:t>EXPENSES</a:t>
            </a:r>
          </a:p>
          <a:p>
            <a:pPr>
              <a:buNone/>
            </a:pPr>
            <a:r>
              <a:rPr lang="en-US" sz="1000" dirty="0" smtClean="0"/>
              <a:t>     Bank </a:t>
            </a:r>
            <a:r>
              <a:rPr lang="en-US" sz="1000" dirty="0" smtClean="0"/>
              <a:t>Charge 	</a:t>
            </a:r>
            <a:r>
              <a:rPr lang="en-US" sz="1000" dirty="0" smtClean="0"/>
              <a:t>	            82.62</a:t>
            </a:r>
          </a:p>
          <a:p>
            <a:pPr>
              <a:buNone/>
            </a:pPr>
            <a:r>
              <a:rPr lang="en-US" sz="1000" dirty="0" smtClean="0"/>
              <a:t>     Charity </a:t>
            </a:r>
            <a:r>
              <a:rPr lang="en-US" sz="1000" dirty="0" smtClean="0"/>
              <a:t>	</a:t>
            </a:r>
            <a:r>
              <a:rPr lang="en-US" sz="1000" dirty="0" smtClean="0"/>
              <a:t>	          400.00</a:t>
            </a:r>
          </a:p>
          <a:p>
            <a:pPr>
              <a:buNone/>
            </a:pPr>
            <a:r>
              <a:rPr lang="en-US" sz="1000" dirty="0" smtClean="0"/>
              <a:t>      Fundraising</a:t>
            </a:r>
          </a:p>
          <a:p>
            <a:pPr>
              <a:buNone/>
            </a:pPr>
            <a:r>
              <a:rPr lang="en-US" sz="1000" dirty="0" smtClean="0"/>
              <a:t>        Race </a:t>
            </a:r>
            <a:r>
              <a:rPr lang="en-US" sz="1000" dirty="0" smtClean="0"/>
              <a:t>for the </a:t>
            </a:r>
            <a:r>
              <a:rPr lang="en-US" sz="1000" dirty="0" smtClean="0"/>
              <a:t>Rivers	      1,446.25</a:t>
            </a:r>
            <a:endParaRPr lang="en-US" sz="1000" dirty="0" smtClean="0"/>
          </a:p>
          <a:p>
            <a:r>
              <a:rPr lang="en-US" sz="1000" u="sng" dirty="0" smtClean="0"/>
              <a:t>TOTAL Fundraisings</a:t>
            </a:r>
            <a:r>
              <a:rPr lang="en-US" sz="1000" dirty="0" smtClean="0"/>
              <a:t> </a:t>
            </a:r>
            <a:r>
              <a:rPr lang="en-US" sz="1000" dirty="0" smtClean="0"/>
              <a:t>	      </a:t>
            </a:r>
            <a:r>
              <a:rPr lang="en-US" sz="1000" u="sng" dirty="0" smtClean="0"/>
              <a:t>1,446.25</a:t>
            </a:r>
            <a:r>
              <a:rPr lang="en-US" sz="1000" dirty="0" smtClean="0"/>
              <a:t>	</a:t>
            </a:r>
          </a:p>
          <a:p>
            <a:pPr>
              <a:buNone/>
            </a:pPr>
            <a:r>
              <a:rPr lang="en-US" sz="1000" dirty="0" smtClean="0"/>
              <a:t>     Management</a:t>
            </a:r>
            <a:r>
              <a:rPr lang="en-US" sz="1000" dirty="0" smtClean="0"/>
              <a:t>-Administration</a:t>
            </a:r>
            <a:endParaRPr lang="en-US" sz="1000" dirty="0" smtClean="0"/>
          </a:p>
          <a:p>
            <a:pPr>
              <a:buNone/>
            </a:pPr>
            <a:r>
              <a:rPr lang="en-US" sz="1000" dirty="0" smtClean="0"/>
              <a:t>        Insurance	Board </a:t>
            </a:r>
            <a:r>
              <a:rPr lang="en-US" sz="1000" dirty="0" smtClean="0"/>
              <a:t>of </a:t>
            </a:r>
            <a:r>
              <a:rPr lang="en-US" sz="1000" dirty="0" smtClean="0"/>
              <a:t>Directors        488.00</a:t>
            </a:r>
          </a:p>
          <a:p>
            <a:pPr>
              <a:buNone/>
            </a:pPr>
            <a:r>
              <a:rPr lang="en-US" sz="1000" dirty="0" smtClean="0"/>
              <a:t>        </a:t>
            </a:r>
            <a:r>
              <a:rPr lang="en-US" sz="1000" dirty="0" err="1" smtClean="0"/>
              <a:t>Paypal</a:t>
            </a:r>
            <a:r>
              <a:rPr lang="en-US" sz="1000" dirty="0" smtClean="0"/>
              <a:t> </a:t>
            </a:r>
            <a:r>
              <a:rPr lang="en-US" sz="1000" dirty="0" smtClean="0"/>
              <a:t>	</a:t>
            </a:r>
            <a:r>
              <a:rPr lang="en-US" sz="1000" dirty="0" smtClean="0"/>
              <a:t>	         480.72</a:t>
            </a:r>
          </a:p>
          <a:p>
            <a:pPr>
              <a:buNone/>
            </a:pPr>
            <a:r>
              <a:rPr lang="en-US" sz="1000" dirty="0" smtClean="0"/>
              <a:t>        Rent </a:t>
            </a:r>
            <a:r>
              <a:rPr lang="en-US" sz="1000" dirty="0" smtClean="0"/>
              <a:t>	</a:t>
            </a:r>
            <a:r>
              <a:rPr lang="en-US" sz="1000" dirty="0" smtClean="0"/>
              <a:t>	      1,200.00</a:t>
            </a:r>
          </a:p>
          <a:p>
            <a:pPr>
              <a:buNone/>
            </a:pPr>
            <a:r>
              <a:rPr lang="en-US" sz="1000" dirty="0" smtClean="0"/>
              <a:t>        Square </a:t>
            </a:r>
            <a:r>
              <a:rPr lang="en-US" sz="1000" dirty="0" smtClean="0"/>
              <a:t>	</a:t>
            </a:r>
            <a:r>
              <a:rPr lang="en-US" sz="1000" dirty="0" smtClean="0"/>
              <a:t>	              3.14</a:t>
            </a:r>
          </a:p>
          <a:p>
            <a:pPr>
              <a:buNone/>
            </a:pPr>
            <a:r>
              <a:rPr lang="en-US" sz="1000" dirty="0" smtClean="0"/>
              <a:t>        Tax </a:t>
            </a:r>
            <a:r>
              <a:rPr lang="en-US" sz="1000" dirty="0" smtClean="0"/>
              <a:t>Preparation </a:t>
            </a:r>
            <a:r>
              <a:rPr lang="en-US" sz="1000" dirty="0" smtClean="0"/>
              <a:t>	          360.00</a:t>
            </a:r>
          </a:p>
          <a:p>
            <a:pPr>
              <a:buNone/>
            </a:pPr>
            <a:r>
              <a:rPr lang="en-US" sz="1000" dirty="0" smtClean="0"/>
              <a:t>        Telephone </a:t>
            </a:r>
            <a:r>
              <a:rPr lang="en-US" sz="1000" dirty="0" smtClean="0"/>
              <a:t>		  </a:t>
            </a:r>
            <a:r>
              <a:rPr lang="en-US" sz="1000" dirty="0" smtClean="0"/>
              <a:t>        232.35</a:t>
            </a:r>
          </a:p>
          <a:p>
            <a:endParaRPr lang="en-US" sz="1000" dirty="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lstStyle/>
          <a:p>
            <a:r>
              <a:rPr lang="en-US" sz="1400" dirty="0" smtClean="0"/>
              <a:t>2014 GN Yearly Financial </a:t>
            </a:r>
            <a:r>
              <a:rPr lang="en-US" sz="1400" dirty="0" smtClean="0"/>
              <a:t>Report continued </a:t>
            </a:r>
            <a:endParaRPr lang="en-US" sz="1400" dirty="0"/>
          </a:p>
        </p:txBody>
      </p:sp>
      <p:sp>
        <p:nvSpPr>
          <p:cNvPr id="3" name="Content Placeholder 2"/>
          <p:cNvSpPr>
            <a:spLocks noGrp="1"/>
          </p:cNvSpPr>
          <p:nvPr>
            <p:ph idx="1"/>
          </p:nvPr>
        </p:nvSpPr>
        <p:spPr>
          <a:xfrm>
            <a:off x="457200" y="1600200"/>
            <a:ext cx="8229600" cy="5257800"/>
          </a:xfrm>
        </p:spPr>
        <p:txBody>
          <a:bodyPr/>
          <a:lstStyle/>
          <a:p>
            <a:r>
              <a:rPr lang="en-US" sz="1200" u="sng" dirty="0" smtClean="0"/>
              <a:t>TOTAL Management-Administration</a:t>
            </a:r>
            <a:r>
              <a:rPr lang="en-US" sz="1200" dirty="0" smtClean="0"/>
              <a:t> 			</a:t>
            </a:r>
            <a:r>
              <a:rPr lang="en-US" sz="1200" u="sng" dirty="0" smtClean="0"/>
              <a:t>2,764.21</a:t>
            </a:r>
            <a:endParaRPr lang="en-US" sz="1200" dirty="0" smtClean="0"/>
          </a:p>
          <a:p>
            <a:r>
              <a:rPr lang="en-US" sz="1200" dirty="0" smtClean="0"/>
              <a:t>	Program-Projects</a:t>
            </a:r>
          </a:p>
          <a:p>
            <a:r>
              <a:rPr lang="en-US" sz="1200" dirty="0" smtClean="0"/>
              <a:t>		Affiliate Membership 	   	   209.00</a:t>
            </a:r>
          </a:p>
          <a:p>
            <a:r>
              <a:rPr lang="en-US" sz="1200" dirty="0" smtClean="0"/>
              <a:t>		Annual Members Meeting	   	   491.21</a:t>
            </a:r>
          </a:p>
          <a:p>
            <a:r>
              <a:rPr lang="en-US" sz="1200" dirty="0" smtClean="0"/>
              <a:t>		Big Muddy Speaker Series 		2,544.18</a:t>
            </a:r>
          </a:p>
          <a:p>
            <a:r>
              <a:rPr lang="en-US" sz="1200" dirty="0" smtClean="0"/>
              <a:t>		Confluence Trash Bash 	     	     76.00</a:t>
            </a:r>
          </a:p>
          <a:p>
            <a:r>
              <a:rPr lang="en-US" sz="1200" dirty="0" smtClean="0"/>
              <a:t>		Conservation Federation meeting	   125.15</a:t>
            </a:r>
          </a:p>
          <a:p>
            <a:r>
              <a:rPr lang="en-US" sz="1200" dirty="0" smtClean="0"/>
              <a:t>		</a:t>
            </a:r>
            <a:r>
              <a:rPr lang="en-US" sz="1200" dirty="0" err="1" smtClean="0"/>
              <a:t>Dardenne</a:t>
            </a:r>
            <a:r>
              <a:rPr lang="en-US" sz="1200" dirty="0" smtClean="0"/>
              <a:t> Creek Monitoring   	1,387.26</a:t>
            </a:r>
          </a:p>
          <a:p>
            <a:r>
              <a:rPr lang="en-US" sz="1200" dirty="0" smtClean="0"/>
              <a:t>		Mission Clean Stream 	   	   422.95</a:t>
            </a:r>
          </a:p>
          <a:p>
            <a:r>
              <a:rPr lang="en-US" sz="1200" dirty="0" smtClean="0"/>
              <a:t>		National Public Lands Day        	   740.45</a:t>
            </a:r>
          </a:p>
          <a:p>
            <a:r>
              <a:rPr lang="en-US" sz="1200" dirty="0" smtClean="0"/>
              <a:t>		Peddle-Paddle Series 		2,850.00</a:t>
            </a:r>
          </a:p>
          <a:p>
            <a:r>
              <a:rPr lang="en-US" sz="1200" dirty="0" smtClean="0"/>
              <a:t>		Program Management		2,355.36</a:t>
            </a:r>
            <a:endParaRPr lang="en-US" sz="1200" dirty="0" smtClean="0"/>
          </a:p>
          <a:p>
            <a:r>
              <a:rPr lang="en-US" sz="1200" dirty="0" smtClean="0"/>
              <a:t>	           Race for the River Festival   	            12,526.38</a:t>
            </a:r>
          </a:p>
          <a:p>
            <a:r>
              <a:rPr lang="en-US" sz="1200" dirty="0" smtClean="0"/>
              <a:t>	</a:t>
            </a:r>
            <a:r>
              <a:rPr lang="en-US" sz="1200" dirty="0" smtClean="0"/>
              <a:t>	River Soundings Symposium    	   386.60</a:t>
            </a:r>
          </a:p>
          <a:p>
            <a:r>
              <a:rPr lang="en-US" sz="1200" dirty="0" smtClean="0"/>
              <a:t>		STL Earth Day 		   	   454.00</a:t>
            </a:r>
          </a:p>
          <a:p>
            <a:r>
              <a:rPr lang="en-US" sz="1200" dirty="0" smtClean="0"/>
              <a:t>		Storm Drain Marking 	     	     90.00</a:t>
            </a:r>
          </a:p>
          <a:p>
            <a:r>
              <a:rPr lang="en-US" sz="1200" dirty="0" smtClean="0"/>
              <a:t>		Tree Planting 			1,050.00</a:t>
            </a:r>
          </a:p>
          <a:p>
            <a:r>
              <a:rPr lang="en-US" sz="1200" dirty="0" smtClean="0"/>
              <a:t>		Volunteer Communication 	   	   588.00</a:t>
            </a:r>
          </a:p>
          <a:p>
            <a:r>
              <a:rPr lang="en-US" sz="1200" dirty="0" smtClean="0"/>
              <a:t>TOTAL Program-Projects 		             </a:t>
            </a:r>
            <a:r>
              <a:rPr lang="en-US" sz="1200" dirty="0" smtClean="0"/>
              <a:t>           26,296.54</a:t>
            </a:r>
            <a:endParaRPr lang="en-US" sz="1200" dirty="0" smtClean="0"/>
          </a:p>
          <a:p>
            <a:r>
              <a:rPr lang="en-US" sz="1200" dirty="0" smtClean="0"/>
              <a:t>TOTAL EXPENSES 		              	             </a:t>
            </a:r>
            <a:r>
              <a:rPr lang="en-US" sz="1200" dirty="0" smtClean="0"/>
              <a:t>           </a:t>
            </a:r>
            <a:r>
              <a:rPr lang="en-US" sz="1200" u="sng" dirty="0" smtClean="0"/>
              <a:t>30,989.62</a:t>
            </a:r>
            <a:endParaRPr lang="en-US" sz="1200" dirty="0" smtClean="0"/>
          </a:p>
          <a:p>
            <a:r>
              <a:rPr lang="en-US" sz="1200" dirty="0" smtClean="0"/>
              <a:t> </a:t>
            </a:r>
          </a:p>
          <a:p>
            <a:r>
              <a:rPr lang="en-US" sz="1200" dirty="0" smtClean="0"/>
              <a:t>Ending Balance OVERALL TOTAL 	              	            </a:t>
            </a:r>
            <a:r>
              <a:rPr lang="en-US" sz="1200" dirty="0" smtClean="0"/>
              <a:t>          $</a:t>
            </a:r>
            <a:r>
              <a:rPr lang="en-US" sz="1200" dirty="0" smtClean="0"/>
              <a:t>56,644.02</a:t>
            </a:r>
          </a:p>
          <a:p>
            <a:r>
              <a:rPr lang="en-US" sz="1200" dirty="0" smtClean="0"/>
              <a:t> </a:t>
            </a:r>
          </a:p>
          <a:p>
            <a:endParaRPr lang="en-US" sz="1200" dirty="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1"/>
          <p:cNvSpPr>
            <a:spLocks noGrp="1"/>
          </p:cNvSpPr>
          <p:nvPr>
            <p:ph type="title"/>
          </p:nvPr>
        </p:nvSpPr>
        <p:spPr>
          <a:xfrm>
            <a:off x="914400" y="0"/>
            <a:ext cx="8229600" cy="838200"/>
          </a:xfrm>
        </p:spPr>
        <p:txBody>
          <a:bodyPr/>
          <a:lstStyle/>
          <a:p>
            <a:r>
              <a:rPr lang="en-US" b="1" smtClean="0">
                <a:solidFill>
                  <a:srgbClr val="008000"/>
                </a:solidFill>
                <a:latin typeface="Gabriola" pitchFamily="82" charset="0"/>
              </a:rPr>
              <a:t>Sponsors</a:t>
            </a:r>
          </a:p>
        </p:txBody>
      </p:sp>
      <p:sp>
        <p:nvSpPr>
          <p:cNvPr id="23555" name="Content Placeholder 2"/>
          <p:cNvSpPr>
            <a:spLocks noGrp="1"/>
          </p:cNvSpPr>
          <p:nvPr>
            <p:ph idx="1"/>
          </p:nvPr>
        </p:nvSpPr>
        <p:spPr>
          <a:xfrm>
            <a:off x="304800" y="457200"/>
            <a:ext cx="8229600" cy="6248400"/>
          </a:xfrm>
        </p:spPr>
        <p:txBody>
          <a:bodyPr/>
          <a:lstStyle/>
          <a:p>
            <a:pPr lvl="1">
              <a:buFont typeface="Arial" charset="0"/>
              <a:buNone/>
            </a:pPr>
            <a:r>
              <a:rPr lang="en-US" sz="2400" b="1" dirty="0" smtClean="0">
                <a:solidFill>
                  <a:srgbClr val="008000"/>
                </a:solidFill>
                <a:latin typeface="Gabriola" pitchFamily="82" charset="0"/>
              </a:rPr>
              <a:t>Thought Process Interactive</a:t>
            </a:r>
          </a:p>
          <a:p>
            <a:pPr lvl="1">
              <a:buFont typeface="Arial" charset="0"/>
              <a:buNone/>
            </a:pPr>
            <a:r>
              <a:rPr lang="en-US" sz="2400" b="1" dirty="0" err="1" smtClean="0">
                <a:solidFill>
                  <a:srgbClr val="008000"/>
                </a:solidFill>
                <a:latin typeface="Gabriola" pitchFamily="82" charset="0"/>
              </a:rPr>
              <a:t>Mrs</a:t>
            </a:r>
            <a:r>
              <a:rPr lang="en-US" sz="2400" b="1" dirty="0" smtClean="0">
                <a:solidFill>
                  <a:srgbClr val="008000"/>
                </a:solidFill>
                <a:latin typeface="Gabriola" pitchFamily="82" charset="0"/>
              </a:rPr>
              <a:t> Pat Jones</a:t>
            </a:r>
          </a:p>
          <a:p>
            <a:pPr lvl="1">
              <a:buFont typeface="Arial" charset="0"/>
              <a:buNone/>
            </a:pPr>
            <a:r>
              <a:rPr lang="en-US" sz="2400" b="1" dirty="0" smtClean="0">
                <a:solidFill>
                  <a:srgbClr val="008000"/>
                </a:solidFill>
                <a:latin typeface="Gabriola" pitchFamily="82" charset="0"/>
              </a:rPr>
              <a:t>Great Rivers Greenway</a:t>
            </a:r>
          </a:p>
          <a:p>
            <a:pPr lvl="1">
              <a:buFont typeface="Arial" charset="0"/>
              <a:buNone/>
            </a:pPr>
            <a:r>
              <a:rPr lang="en-US" sz="2400" b="1" dirty="0" smtClean="0">
                <a:solidFill>
                  <a:srgbClr val="008000"/>
                </a:solidFill>
                <a:latin typeface="Gabriola" pitchFamily="82" charset="0"/>
              </a:rPr>
              <a:t>GM Wentzville</a:t>
            </a:r>
          </a:p>
          <a:p>
            <a:pPr lvl="1">
              <a:buFont typeface="Arial" charset="0"/>
              <a:buNone/>
            </a:pPr>
            <a:r>
              <a:rPr lang="en-US" sz="2400" b="1" dirty="0" err="1" smtClean="0">
                <a:solidFill>
                  <a:srgbClr val="008000"/>
                </a:solidFill>
                <a:latin typeface="Gabriola" pitchFamily="82" charset="0"/>
              </a:rPr>
              <a:t>Poage</a:t>
            </a:r>
            <a:r>
              <a:rPr lang="en-US" sz="2400" b="1" dirty="0" smtClean="0">
                <a:solidFill>
                  <a:srgbClr val="008000"/>
                </a:solidFill>
                <a:latin typeface="Gabriola" pitchFamily="82" charset="0"/>
              </a:rPr>
              <a:t> Chevrolet</a:t>
            </a:r>
          </a:p>
          <a:p>
            <a:pPr lvl="1">
              <a:buFont typeface="Arial" charset="0"/>
              <a:buNone/>
            </a:pPr>
            <a:r>
              <a:rPr lang="en-US" sz="2400" b="1" dirty="0" err="1" smtClean="0">
                <a:solidFill>
                  <a:srgbClr val="008000"/>
                </a:solidFill>
                <a:latin typeface="Gabriola" pitchFamily="82" charset="0"/>
              </a:rPr>
              <a:t>Walmart</a:t>
            </a:r>
            <a:r>
              <a:rPr lang="en-US" sz="2400" b="1" dirty="0" smtClean="0">
                <a:solidFill>
                  <a:srgbClr val="008000"/>
                </a:solidFill>
                <a:latin typeface="Gabriola" pitchFamily="82" charset="0"/>
              </a:rPr>
              <a:t> Wentzville</a:t>
            </a:r>
          </a:p>
          <a:p>
            <a:pPr lvl="1">
              <a:buFont typeface="Arial" charset="0"/>
              <a:buNone/>
            </a:pPr>
            <a:r>
              <a:rPr lang="en-US" sz="2400" b="1" dirty="0" err="1" smtClean="0">
                <a:solidFill>
                  <a:srgbClr val="008000"/>
                </a:solidFill>
                <a:latin typeface="Gabriola" pitchFamily="82" charset="0"/>
              </a:rPr>
              <a:t>Leinenkugel</a:t>
            </a:r>
            <a:r>
              <a:rPr lang="en-US" sz="2400" b="1" dirty="0" smtClean="0">
                <a:solidFill>
                  <a:srgbClr val="008000"/>
                </a:solidFill>
                <a:latin typeface="Gabriola" pitchFamily="82" charset="0"/>
              </a:rPr>
              <a:t> and Sauce Magazine</a:t>
            </a:r>
          </a:p>
          <a:p>
            <a:pPr lvl="1">
              <a:buFont typeface="Arial" charset="0"/>
              <a:buNone/>
            </a:pPr>
            <a:r>
              <a:rPr lang="en-US" sz="2400" b="1" dirty="0" smtClean="0">
                <a:solidFill>
                  <a:srgbClr val="008000"/>
                </a:solidFill>
                <a:latin typeface="Gabriola" pitchFamily="82" charset="0"/>
              </a:rPr>
              <a:t>Earth Shares Missouri</a:t>
            </a:r>
          </a:p>
          <a:p>
            <a:pPr lvl="1">
              <a:buFont typeface="Arial" charset="0"/>
              <a:buNone/>
            </a:pPr>
            <a:r>
              <a:rPr lang="en-US" sz="2400" b="1" dirty="0" smtClean="0">
                <a:solidFill>
                  <a:srgbClr val="008000"/>
                </a:solidFill>
                <a:latin typeface="Gabriola" pitchFamily="82" charset="0"/>
              </a:rPr>
              <a:t>JM Family Enterprises</a:t>
            </a:r>
          </a:p>
          <a:p>
            <a:pPr lvl="1">
              <a:buFont typeface="Arial" charset="0"/>
              <a:buNone/>
            </a:pPr>
            <a:r>
              <a:rPr lang="en-US" sz="2400" b="1" dirty="0" smtClean="0">
                <a:solidFill>
                  <a:srgbClr val="008000"/>
                </a:solidFill>
                <a:latin typeface="Gabriola" pitchFamily="82" charset="0"/>
              </a:rPr>
              <a:t>SCI Engineering</a:t>
            </a:r>
          </a:p>
          <a:p>
            <a:pPr lvl="1">
              <a:buFont typeface="Arial" charset="0"/>
              <a:buNone/>
            </a:pPr>
            <a:r>
              <a:rPr lang="en-US" sz="2400" b="1" dirty="0" smtClean="0">
                <a:solidFill>
                  <a:srgbClr val="008000"/>
                </a:solidFill>
                <a:latin typeface="Gabriola" pitchFamily="82" charset="0"/>
              </a:rPr>
              <a:t>Sam’s Club</a:t>
            </a:r>
          </a:p>
          <a:p>
            <a:pPr lvl="1">
              <a:buFont typeface="Arial" charset="0"/>
              <a:buNone/>
            </a:pPr>
            <a:r>
              <a:rPr lang="en-US" sz="2400" b="1" dirty="0" smtClean="0">
                <a:solidFill>
                  <a:srgbClr val="008000"/>
                </a:solidFill>
                <a:latin typeface="Gabriola" pitchFamily="82" charset="0"/>
              </a:rPr>
              <a:t>Mitchell James Salon</a:t>
            </a:r>
          </a:p>
          <a:p>
            <a:pPr lvl="1">
              <a:buFont typeface="Arial" charset="0"/>
              <a:buNone/>
            </a:pPr>
            <a:r>
              <a:rPr lang="en-US" sz="2400" b="1" dirty="0" smtClean="0">
                <a:solidFill>
                  <a:srgbClr val="008000"/>
                </a:solidFill>
                <a:latin typeface="Gabriola" pitchFamily="82" charset="0"/>
              </a:rPr>
              <a:t>Judy Mulholland</a:t>
            </a:r>
          </a:p>
          <a:p>
            <a:pPr lvl="1">
              <a:buFont typeface="Arial" charset="0"/>
              <a:buNone/>
            </a:pPr>
            <a:r>
              <a:rPr lang="en-US" sz="2400" b="1" dirty="0" smtClean="0">
                <a:solidFill>
                  <a:srgbClr val="008000"/>
                </a:solidFill>
                <a:latin typeface="Gabriola" pitchFamily="82" charset="0"/>
              </a:rPr>
              <a:t>And memberships and contributions from participants like you!</a:t>
            </a:r>
          </a:p>
        </p:txBody>
      </p:sp>
      <p:pic>
        <p:nvPicPr>
          <p:cNvPr id="23556" name="Picture 3" descr="DSC_4543.JPG"/>
          <p:cNvPicPr>
            <a:picLocks noChangeAspect="1"/>
          </p:cNvPicPr>
          <p:nvPr/>
        </p:nvPicPr>
        <p:blipFill>
          <a:blip r:embed="rId2" cstate="print"/>
          <a:srcRect/>
          <a:stretch>
            <a:fillRect/>
          </a:stretch>
        </p:blipFill>
        <p:spPr bwMode="auto">
          <a:xfrm>
            <a:off x="5791200" y="1676400"/>
            <a:ext cx="2971800" cy="30607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8600" y="228600"/>
            <a:ext cx="8229600" cy="1143000"/>
          </a:xfrm>
        </p:spPr>
        <p:txBody>
          <a:bodyPr rtlCol="0">
            <a:normAutofit/>
          </a:bodyPr>
          <a:lstStyle/>
          <a:p>
            <a:pPr algn="l" eaLnBrk="1" fontAlgn="auto" hangingPunct="1">
              <a:spcAft>
                <a:spcPts val="0"/>
              </a:spcAft>
              <a:defRPr/>
            </a:pPr>
            <a:r>
              <a:rPr lang="en-US" sz="2400" dirty="0" smtClean="0">
                <a:solidFill>
                  <a:srgbClr val="005400"/>
                </a:solidFill>
                <a:latin typeface="+mn-lt"/>
              </a:rPr>
              <a:t>	Events 2015</a:t>
            </a:r>
          </a:p>
        </p:txBody>
      </p:sp>
      <p:sp>
        <p:nvSpPr>
          <p:cNvPr id="24579" name="Rectangle 3"/>
          <p:cNvSpPr>
            <a:spLocks noGrp="1" noChangeArrowheads="1"/>
          </p:cNvSpPr>
          <p:nvPr>
            <p:ph idx="1"/>
          </p:nvPr>
        </p:nvSpPr>
        <p:spPr>
          <a:xfrm>
            <a:off x="533400" y="1219200"/>
            <a:ext cx="3810000" cy="4953000"/>
          </a:xfrm>
        </p:spPr>
        <p:txBody>
          <a:bodyPr/>
          <a:lstStyle/>
          <a:p>
            <a:pPr eaLnBrk="1" hangingPunct="1"/>
            <a:r>
              <a:rPr lang="en-US" sz="2000" b="1" dirty="0" smtClean="0">
                <a:solidFill>
                  <a:srgbClr val="005400"/>
                </a:solidFill>
                <a:latin typeface="Gabriola" pitchFamily="82" charset="0"/>
              </a:rPr>
              <a:t>Confluence Trash Bash</a:t>
            </a:r>
          </a:p>
          <a:p>
            <a:pPr lvl="1" eaLnBrk="1" hangingPunct="1"/>
            <a:r>
              <a:rPr lang="en-US" sz="1600" b="1" dirty="0" smtClean="0">
                <a:solidFill>
                  <a:srgbClr val="005400"/>
                </a:solidFill>
                <a:latin typeface="Gabriola" pitchFamily="82" charset="0"/>
              </a:rPr>
              <a:t>March 21, 2015</a:t>
            </a:r>
          </a:p>
          <a:p>
            <a:pPr eaLnBrk="1" hangingPunct="1"/>
            <a:r>
              <a:rPr lang="en-US" sz="2000" b="1" dirty="0" smtClean="0">
                <a:solidFill>
                  <a:srgbClr val="005400"/>
                </a:solidFill>
                <a:latin typeface="Gabriola" pitchFamily="82" charset="0"/>
              </a:rPr>
              <a:t>Mission: Clean Stream/GM Earth Day</a:t>
            </a:r>
          </a:p>
          <a:p>
            <a:pPr lvl="1" eaLnBrk="1" hangingPunct="1"/>
            <a:r>
              <a:rPr lang="en-US" sz="1800" b="1" dirty="0" smtClean="0">
                <a:solidFill>
                  <a:srgbClr val="005400"/>
                </a:solidFill>
                <a:latin typeface="Gabriola" pitchFamily="82" charset="0"/>
              </a:rPr>
              <a:t>April  11, 2015</a:t>
            </a:r>
          </a:p>
          <a:p>
            <a:pPr eaLnBrk="1" hangingPunct="1"/>
            <a:r>
              <a:rPr lang="en-US" sz="2200" b="1" dirty="0" err="1" smtClean="0">
                <a:solidFill>
                  <a:srgbClr val="005400"/>
                </a:solidFill>
                <a:latin typeface="Gabriola" pitchFamily="82" charset="0"/>
              </a:rPr>
              <a:t>Dardenne</a:t>
            </a:r>
            <a:r>
              <a:rPr lang="en-US" sz="2200" b="1" dirty="0" smtClean="0">
                <a:solidFill>
                  <a:srgbClr val="005400"/>
                </a:solidFill>
                <a:latin typeface="Gabriola" pitchFamily="82" charset="0"/>
              </a:rPr>
              <a:t> Days</a:t>
            </a:r>
          </a:p>
          <a:p>
            <a:pPr lvl="1" eaLnBrk="1" hangingPunct="1"/>
            <a:r>
              <a:rPr lang="en-US" sz="1800" b="1" dirty="0" smtClean="0">
                <a:solidFill>
                  <a:srgbClr val="005400"/>
                </a:solidFill>
                <a:latin typeface="Gabriola" pitchFamily="82" charset="0"/>
              </a:rPr>
              <a:t>May and Oct</a:t>
            </a:r>
          </a:p>
          <a:p>
            <a:pPr eaLnBrk="1" hangingPunct="1"/>
            <a:r>
              <a:rPr lang="en-US" sz="2000" b="1" dirty="0" smtClean="0">
                <a:solidFill>
                  <a:srgbClr val="005400"/>
                </a:solidFill>
                <a:latin typeface="Gabriola" pitchFamily="82" charset="0"/>
              </a:rPr>
              <a:t>Race for the Rivers</a:t>
            </a:r>
          </a:p>
          <a:p>
            <a:pPr lvl="1" eaLnBrk="1" hangingPunct="1"/>
            <a:r>
              <a:rPr lang="en-US" sz="1800" b="1" dirty="0" smtClean="0">
                <a:solidFill>
                  <a:srgbClr val="005400"/>
                </a:solidFill>
                <a:latin typeface="Gabriola" pitchFamily="82" charset="0"/>
              </a:rPr>
              <a:t>August 29, 2015</a:t>
            </a:r>
          </a:p>
          <a:p>
            <a:pPr eaLnBrk="1" hangingPunct="1"/>
            <a:r>
              <a:rPr lang="en-US" sz="2200" b="1" dirty="0" smtClean="0">
                <a:solidFill>
                  <a:srgbClr val="005400"/>
                </a:solidFill>
                <a:latin typeface="Gabriola" pitchFamily="82" charset="0"/>
              </a:rPr>
              <a:t>Big Muddy Speaker Series</a:t>
            </a:r>
          </a:p>
          <a:p>
            <a:pPr eaLnBrk="1" hangingPunct="1"/>
            <a:r>
              <a:rPr lang="en-US" sz="2200" b="1" dirty="0" smtClean="0">
                <a:solidFill>
                  <a:srgbClr val="005400"/>
                </a:solidFill>
                <a:latin typeface="Gabriola" pitchFamily="82" charset="0"/>
              </a:rPr>
              <a:t>River Soundings</a:t>
            </a:r>
          </a:p>
          <a:p>
            <a:pPr eaLnBrk="1" hangingPunct="1"/>
            <a:r>
              <a:rPr lang="en-US" sz="2200" b="1" dirty="0" smtClean="0">
                <a:solidFill>
                  <a:srgbClr val="005400"/>
                </a:solidFill>
                <a:latin typeface="Gabriola" pitchFamily="82" charset="0"/>
              </a:rPr>
              <a:t>St Charles County Storm Drain Marking</a:t>
            </a:r>
          </a:p>
          <a:p>
            <a:pPr lvl="1" eaLnBrk="1" hangingPunct="1"/>
            <a:endParaRPr lang="en-US" sz="2000" b="1" dirty="0" smtClean="0">
              <a:solidFill>
                <a:srgbClr val="005400"/>
              </a:solidFill>
              <a:latin typeface="Gabriola" pitchFamily="82" charset="0"/>
            </a:endParaRPr>
          </a:p>
          <a:p>
            <a:pPr lvl="1" eaLnBrk="1" hangingPunct="1"/>
            <a:endParaRPr lang="en-US" sz="1600" b="1" dirty="0" smtClean="0">
              <a:solidFill>
                <a:srgbClr val="005400"/>
              </a:solidFill>
              <a:latin typeface="Gabriola" pitchFamily="82" charset="0"/>
            </a:endParaRPr>
          </a:p>
        </p:txBody>
      </p:sp>
      <p:pic>
        <p:nvPicPr>
          <p:cNvPr id="24580" name="Picture 4" descr="IMG_7845.jpg"/>
          <p:cNvPicPr>
            <a:picLocks noChangeAspect="1"/>
          </p:cNvPicPr>
          <p:nvPr/>
        </p:nvPicPr>
        <p:blipFill>
          <a:blip r:embed="rId2" cstate="print"/>
          <a:srcRect/>
          <a:stretch>
            <a:fillRect/>
          </a:stretch>
        </p:blipFill>
        <p:spPr bwMode="auto">
          <a:xfrm>
            <a:off x="4419600" y="1143000"/>
            <a:ext cx="3276600" cy="492283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1"/>
          <p:cNvSpPr>
            <a:spLocks noGrp="1"/>
          </p:cNvSpPr>
          <p:nvPr>
            <p:ph type="title"/>
          </p:nvPr>
        </p:nvSpPr>
        <p:spPr>
          <a:xfrm>
            <a:off x="533400" y="762000"/>
            <a:ext cx="8229600" cy="1676400"/>
          </a:xfrm>
        </p:spPr>
        <p:txBody>
          <a:bodyPr/>
          <a:lstStyle/>
          <a:p>
            <a:r>
              <a:rPr lang="en-US" sz="8800" b="1" dirty="0" smtClean="0">
                <a:solidFill>
                  <a:srgbClr val="005400"/>
                </a:solidFill>
                <a:latin typeface="Gabriola" pitchFamily="82" charset="0"/>
              </a:rPr>
              <a:t>Special </a:t>
            </a:r>
            <a:br>
              <a:rPr lang="en-US" sz="8800" b="1" dirty="0" smtClean="0">
                <a:solidFill>
                  <a:srgbClr val="005400"/>
                </a:solidFill>
                <a:latin typeface="Gabriola" pitchFamily="82" charset="0"/>
              </a:rPr>
            </a:br>
            <a:r>
              <a:rPr lang="en-US" sz="8800" b="1" dirty="0" smtClean="0">
                <a:solidFill>
                  <a:srgbClr val="005400"/>
                </a:solidFill>
                <a:latin typeface="Gabriola" pitchFamily="82" charset="0"/>
              </a:rPr>
              <a:t>Recognition</a:t>
            </a:r>
            <a:r>
              <a:rPr lang="en-US" dirty="0" smtClean="0">
                <a:solidFill>
                  <a:srgbClr val="005400"/>
                </a:solidFill>
              </a:rPr>
              <a:t/>
            </a:r>
            <a:br>
              <a:rPr lang="en-US" dirty="0" smtClean="0">
                <a:solidFill>
                  <a:srgbClr val="005400"/>
                </a:solidFill>
              </a:rPr>
            </a:br>
            <a:endParaRPr lang="en-US" dirty="0" smtClean="0">
              <a:solidFill>
                <a:srgbClr val="005400"/>
              </a:solidFill>
            </a:endParaRPr>
          </a:p>
        </p:txBody>
      </p:sp>
      <p:sp>
        <p:nvSpPr>
          <p:cNvPr id="25603" name="Content Placeholder 2"/>
          <p:cNvSpPr>
            <a:spLocks noGrp="1"/>
          </p:cNvSpPr>
          <p:nvPr>
            <p:ph idx="1"/>
          </p:nvPr>
        </p:nvSpPr>
        <p:spPr>
          <a:xfrm>
            <a:off x="457200" y="2666999"/>
            <a:ext cx="8229600" cy="3124201"/>
          </a:xfrm>
        </p:spPr>
        <p:txBody>
          <a:bodyPr/>
          <a:lstStyle/>
          <a:p>
            <a:pPr algn="ctr">
              <a:buFont typeface="Arial" charset="0"/>
              <a:buNone/>
            </a:pPr>
            <a:r>
              <a:rPr lang="en-US" sz="6600" dirty="0" smtClean="0">
                <a:solidFill>
                  <a:srgbClr val="005400"/>
                </a:solidFill>
                <a:latin typeface="Gabriola" pitchFamily="82" charset="0"/>
              </a:rPr>
              <a:t>Stacey </a:t>
            </a:r>
            <a:r>
              <a:rPr lang="en-US" sz="6600" dirty="0" err="1" smtClean="0">
                <a:solidFill>
                  <a:srgbClr val="005400"/>
                </a:solidFill>
                <a:latin typeface="Gabriola" pitchFamily="82" charset="0"/>
              </a:rPr>
              <a:t>Schelske</a:t>
            </a:r>
            <a:endParaRPr lang="en-US" sz="6600" dirty="0" smtClean="0">
              <a:solidFill>
                <a:srgbClr val="005400"/>
              </a:solidFill>
              <a:latin typeface="Gabriola" pitchFamily="82" charset="0"/>
            </a:endParaRPr>
          </a:p>
          <a:p>
            <a:pPr algn="ctr">
              <a:buFont typeface="Arial" charset="0"/>
              <a:buNone/>
            </a:pPr>
            <a:r>
              <a:rPr lang="en-US" sz="6600" dirty="0" smtClean="0">
                <a:solidFill>
                  <a:srgbClr val="005400"/>
                </a:solidFill>
                <a:latin typeface="Gabriola" pitchFamily="82" charset="0"/>
              </a:rPr>
              <a:t>Ollie </a:t>
            </a:r>
            <a:r>
              <a:rPr lang="en-US" sz="6600" dirty="0" err="1" smtClean="0">
                <a:solidFill>
                  <a:srgbClr val="005400"/>
                </a:solidFill>
                <a:latin typeface="Gabriola" pitchFamily="82" charset="0"/>
              </a:rPr>
              <a:t>Langhorst</a:t>
            </a:r>
            <a:endParaRPr lang="en-US" sz="6600" dirty="0" smtClean="0">
              <a:solidFill>
                <a:srgbClr val="005400"/>
              </a:solidFill>
              <a:latin typeface="Gabriola" pitchFamily="82" charset="0"/>
            </a:endParaRPr>
          </a:p>
          <a:p>
            <a:endParaRPr lang="en-US" dirty="0" smtClean="0">
              <a:solidFill>
                <a:srgbClr val="0054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itle 1"/>
          <p:cNvSpPr>
            <a:spLocks noGrp="1"/>
          </p:cNvSpPr>
          <p:nvPr>
            <p:ph type="ctrTitle"/>
          </p:nvPr>
        </p:nvSpPr>
        <p:spPr>
          <a:xfrm>
            <a:off x="762000" y="609600"/>
            <a:ext cx="7772400" cy="1470025"/>
          </a:xfrm>
        </p:spPr>
        <p:txBody>
          <a:bodyPr/>
          <a:lstStyle/>
          <a:p>
            <a:r>
              <a:rPr lang="en-US" sz="6600" b="1" dirty="0" smtClean="0">
                <a:solidFill>
                  <a:srgbClr val="005400"/>
                </a:solidFill>
                <a:latin typeface="Gabriola" pitchFamily="82" charset="0"/>
              </a:rPr>
              <a:t>Honored Network Affiliate</a:t>
            </a:r>
          </a:p>
        </p:txBody>
      </p:sp>
      <p:sp>
        <p:nvSpPr>
          <p:cNvPr id="26627" name="Subtitle 2"/>
          <p:cNvSpPr>
            <a:spLocks noGrp="1"/>
          </p:cNvSpPr>
          <p:nvPr>
            <p:ph type="subTitle" idx="1"/>
          </p:nvPr>
        </p:nvSpPr>
        <p:spPr>
          <a:xfrm>
            <a:off x="1371600" y="2286000"/>
            <a:ext cx="6400800" cy="1752600"/>
          </a:xfrm>
        </p:spPr>
        <p:txBody>
          <a:bodyPr/>
          <a:lstStyle/>
          <a:p>
            <a:r>
              <a:rPr lang="en-US" sz="5400" dirty="0" smtClean="0">
                <a:solidFill>
                  <a:srgbClr val="005400"/>
                </a:solidFill>
                <a:latin typeface="Gabriola" pitchFamily="82" charset="0"/>
              </a:rPr>
              <a:t>Big Muddy Adventures – Mike Clark</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Title 1"/>
          <p:cNvSpPr>
            <a:spLocks noGrp="1"/>
          </p:cNvSpPr>
          <p:nvPr>
            <p:ph type="title"/>
          </p:nvPr>
        </p:nvSpPr>
        <p:spPr>
          <a:xfrm>
            <a:off x="533400" y="1447800"/>
            <a:ext cx="8229600" cy="1143000"/>
          </a:xfrm>
        </p:spPr>
        <p:txBody>
          <a:bodyPr/>
          <a:lstStyle/>
          <a:p>
            <a:r>
              <a:rPr lang="en-US" sz="8800" b="1" dirty="0" smtClean="0">
                <a:solidFill>
                  <a:srgbClr val="005400"/>
                </a:solidFill>
                <a:latin typeface="Gabriola" pitchFamily="82" charset="0"/>
              </a:rPr>
              <a:t/>
            </a:r>
            <a:br>
              <a:rPr lang="en-US" sz="8800" b="1" dirty="0" smtClean="0">
                <a:solidFill>
                  <a:srgbClr val="005400"/>
                </a:solidFill>
                <a:latin typeface="Gabriola" pitchFamily="82" charset="0"/>
              </a:rPr>
            </a:br>
            <a:r>
              <a:rPr lang="en-US" sz="8800" b="1" dirty="0" smtClean="0">
                <a:solidFill>
                  <a:srgbClr val="005400"/>
                </a:solidFill>
                <a:latin typeface="Gabriola" pitchFamily="82" charset="0"/>
              </a:rPr>
              <a:t>Pat Jones Volunteer of the Year:</a:t>
            </a:r>
            <a:br>
              <a:rPr lang="en-US" sz="8800" b="1" dirty="0" smtClean="0">
                <a:solidFill>
                  <a:srgbClr val="005400"/>
                </a:solidFill>
                <a:latin typeface="Gabriola" pitchFamily="82" charset="0"/>
              </a:rPr>
            </a:br>
            <a:r>
              <a:rPr lang="en-US" dirty="0" smtClean="0">
                <a:solidFill>
                  <a:srgbClr val="005400"/>
                </a:solidFill>
              </a:rPr>
              <a:t/>
            </a:r>
            <a:br>
              <a:rPr lang="en-US" dirty="0" smtClean="0">
                <a:solidFill>
                  <a:srgbClr val="005400"/>
                </a:solidFill>
              </a:rPr>
            </a:br>
            <a:endParaRPr lang="en-US" dirty="0" smtClean="0">
              <a:solidFill>
                <a:srgbClr val="005400"/>
              </a:solidFill>
            </a:endParaRPr>
          </a:p>
        </p:txBody>
      </p:sp>
      <p:sp>
        <p:nvSpPr>
          <p:cNvPr id="27651" name="Content Placeholder 2"/>
          <p:cNvSpPr>
            <a:spLocks noGrp="1"/>
          </p:cNvSpPr>
          <p:nvPr>
            <p:ph idx="1"/>
          </p:nvPr>
        </p:nvSpPr>
        <p:spPr>
          <a:xfrm>
            <a:off x="457200" y="3962400"/>
            <a:ext cx="8229600" cy="1828800"/>
          </a:xfrm>
        </p:spPr>
        <p:txBody>
          <a:bodyPr/>
          <a:lstStyle/>
          <a:p>
            <a:pPr algn="ctr">
              <a:buFont typeface="Arial" charset="0"/>
              <a:buNone/>
            </a:pPr>
            <a:r>
              <a:rPr lang="en-US" sz="6600" dirty="0" smtClean="0">
                <a:solidFill>
                  <a:srgbClr val="005400"/>
                </a:solidFill>
                <a:latin typeface="Gabriola" pitchFamily="82" charset="0"/>
              </a:rPr>
              <a:t>Kathy </a:t>
            </a:r>
            <a:r>
              <a:rPr lang="en-US" sz="6600" dirty="0" err="1" smtClean="0">
                <a:solidFill>
                  <a:srgbClr val="005400"/>
                </a:solidFill>
                <a:latin typeface="Gabriola" pitchFamily="82" charset="0"/>
              </a:rPr>
              <a:t>LaChance</a:t>
            </a:r>
            <a:endParaRPr lang="en-US" sz="6600" dirty="0" smtClean="0">
              <a:solidFill>
                <a:srgbClr val="005400"/>
              </a:solidFill>
              <a:latin typeface="Gabriola" pitchFamily="82" charset="0"/>
            </a:endParaRPr>
          </a:p>
          <a:p>
            <a:pPr algn="ctr">
              <a:buFont typeface="Arial" charset="0"/>
              <a:buNone/>
            </a:pPr>
            <a:endParaRPr lang="en-US" sz="4000" dirty="0" smtClean="0">
              <a:solidFill>
                <a:srgbClr val="005400"/>
              </a:solidFill>
            </a:endParaRPr>
          </a:p>
          <a:p>
            <a:endParaRPr lang="en-US" dirty="0" smtClean="0">
              <a:solidFill>
                <a:srgbClr val="0054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 Statement</a:t>
            </a:r>
            <a:endParaRPr lang="en-US" dirty="0"/>
          </a:p>
        </p:txBody>
      </p:sp>
      <p:sp>
        <p:nvSpPr>
          <p:cNvPr id="3" name="Content Placeholder 2"/>
          <p:cNvSpPr>
            <a:spLocks noGrp="1"/>
          </p:cNvSpPr>
          <p:nvPr>
            <p:ph idx="1"/>
          </p:nvPr>
        </p:nvSpPr>
        <p:spPr/>
        <p:txBody>
          <a:bodyPr/>
          <a:lstStyle/>
          <a:p>
            <a:r>
              <a:rPr lang="en-US" dirty="0" smtClean="0"/>
              <a:t>Our Mission is to conserve natural resources, encourage sound management of the watersheds, and protect the quality of life for the residents of the St. Louis Region. We do that by creating a network of communication and consensus among citizens, government leaders and other organizations which share our goals. Most of all, we encourage everyone to 'act locally' to make it happen.</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z="6000" b="1" smtClean="0">
                <a:solidFill>
                  <a:srgbClr val="005400"/>
                </a:solidFill>
                <a:latin typeface="Gabriola" pitchFamily="82" charset="0"/>
              </a:rPr>
              <a:t>Agenda</a:t>
            </a:r>
          </a:p>
        </p:txBody>
      </p:sp>
      <p:sp>
        <p:nvSpPr>
          <p:cNvPr id="3075" name="Content Placeholder 2"/>
          <p:cNvSpPr>
            <a:spLocks noGrp="1"/>
          </p:cNvSpPr>
          <p:nvPr>
            <p:ph idx="1"/>
          </p:nvPr>
        </p:nvSpPr>
        <p:spPr>
          <a:xfrm>
            <a:off x="2895600" y="1447800"/>
            <a:ext cx="3581400" cy="3352800"/>
          </a:xfrm>
        </p:spPr>
        <p:txBody>
          <a:bodyPr/>
          <a:lstStyle/>
          <a:p>
            <a:r>
              <a:rPr lang="en-US" sz="2800" b="1" dirty="0" smtClean="0">
                <a:solidFill>
                  <a:srgbClr val="005400"/>
                </a:solidFill>
                <a:latin typeface="Gabriola" pitchFamily="82" charset="0"/>
              </a:rPr>
              <a:t>Welcome</a:t>
            </a:r>
          </a:p>
          <a:p>
            <a:r>
              <a:rPr lang="en-US" sz="2800" b="1" dirty="0" smtClean="0">
                <a:solidFill>
                  <a:srgbClr val="005400"/>
                </a:solidFill>
                <a:latin typeface="Gabriola" pitchFamily="82" charset="0"/>
              </a:rPr>
              <a:t>Introduce Special Guests</a:t>
            </a:r>
          </a:p>
          <a:p>
            <a:r>
              <a:rPr lang="en-US" sz="2800" b="1" dirty="0" smtClean="0">
                <a:solidFill>
                  <a:srgbClr val="005400"/>
                </a:solidFill>
                <a:latin typeface="Gabriola" pitchFamily="82" charset="0"/>
              </a:rPr>
              <a:t>Meal</a:t>
            </a:r>
          </a:p>
          <a:p>
            <a:r>
              <a:rPr lang="en-US" sz="2800" b="1" dirty="0" smtClean="0">
                <a:solidFill>
                  <a:srgbClr val="005400"/>
                </a:solidFill>
                <a:latin typeface="Gabriola" pitchFamily="82" charset="0"/>
              </a:rPr>
              <a:t>Annual Report</a:t>
            </a:r>
          </a:p>
          <a:p>
            <a:r>
              <a:rPr lang="en-US" sz="2800" b="1" dirty="0" smtClean="0">
                <a:solidFill>
                  <a:srgbClr val="005400"/>
                </a:solidFill>
                <a:latin typeface="Gabriola" pitchFamily="82" charset="0"/>
              </a:rPr>
              <a:t>Election of Officers</a:t>
            </a:r>
          </a:p>
          <a:p>
            <a:r>
              <a:rPr lang="en-US" sz="2800" b="1" dirty="0" smtClean="0">
                <a:solidFill>
                  <a:srgbClr val="005400"/>
                </a:solidFill>
                <a:latin typeface="Gabriola" pitchFamily="82" charset="0"/>
              </a:rPr>
              <a:t>Special Recognitions</a:t>
            </a:r>
          </a:p>
        </p:txBody>
      </p:sp>
      <p:pic>
        <p:nvPicPr>
          <p:cNvPr id="3076" name="Picture 3" descr="DSC_4550.JPG"/>
          <p:cNvPicPr>
            <a:picLocks noChangeAspect="1"/>
          </p:cNvPicPr>
          <p:nvPr/>
        </p:nvPicPr>
        <p:blipFill>
          <a:blip r:embed="rId2" cstate="print"/>
          <a:srcRect/>
          <a:stretch>
            <a:fillRect/>
          </a:stretch>
        </p:blipFill>
        <p:spPr bwMode="auto">
          <a:xfrm>
            <a:off x="6051550" y="4572000"/>
            <a:ext cx="2863850" cy="19177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3077" name="Picture 7" descr="photo 5.JPG"/>
          <p:cNvPicPr>
            <a:picLocks noChangeAspect="1"/>
          </p:cNvPicPr>
          <p:nvPr/>
        </p:nvPicPr>
        <p:blipFill>
          <a:blip r:embed="rId3" cstate="print"/>
          <a:srcRect/>
          <a:stretch>
            <a:fillRect/>
          </a:stretch>
        </p:blipFill>
        <p:spPr bwMode="auto">
          <a:xfrm>
            <a:off x="304800" y="457200"/>
            <a:ext cx="2641600" cy="1981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3078" name="Picture 8" descr="BigMuddyAdverntures-Greg.jpg"/>
          <p:cNvPicPr>
            <a:picLocks noChangeAspect="1"/>
          </p:cNvPicPr>
          <p:nvPr/>
        </p:nvPicPr>
        <p:blipFill>
          <a:blip r:embed="rId4" cstate="print"/>
          <a:srcRect/>
          <a:stretch>
            <a:fillRect/>
          </a:stretch>
        </p:blipFill>
        <p:spPr bwMode="auto">
          <a:xfrm>
            <a:off x="457200" y="2590800"/>
            <a:ext cx="2336800" cy="1752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3079" name="Picture 12" descr="IMG_9981.JPG"/>
          <p:cNvPicPr>
            <a:picLocks noChangeAspect="1"/>
          </p:cNvPicPr>
          <p:nvPr/>
        </p:nvPicPr>
        <p:blipFill>
          <a:blip r:embed="rId5" cstate="print"/>
          <a:srcRect/>
          <a:stretch>
            <a:fillRect/>
          </a:stretch>
        </p:blipFill>
        <p:spPr bwMode="auto">
          <a:xfrm>
            <a:off x="5943600" y="0"/>
            <a:ext cx="2817813" cy="18764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3080" name="Picture 13" descr="DSC_4565.JPG"/>
          <p:cNvPicPr>
            <a:picLocks noChangeAspect="1"/>
          </p:cNvPicPr>
          <p:nvPr/>
        </p:nvPicPr>
        <p:blipFill>
          <a:blip r:embed="rId6" cstate="print"/>
          <a:srcRect/>
          <a:stretch>
            <a:fillRect/>
          </a:stretch>
        </p:blipFill>
        <p:spPr bwMode="auto">
          <a:xfrm>
            <a:off x="6781800" y="1828800"/>
            <a:ext cx="1905000" cy="284638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3081" name="Picture 14" descr="Gary Reidel Winner of the Poage Chevrolet whereismysonic raffle.jpg"/>
          <p:cNvPicPr>
            <a:picLocks noChangeAspect="1"/>
          </p:cNvPicPr>
          <p:nvPr/>
        </p:nvPicPr>
        <p:blipFill>
          <a:blip r:embed="rId7" cstate="print"/>
          <a:srcRect/>
          <a:stretch>
            <a:fillRect/>
          </a:stretch>
        </p:blipFill>
        <p:spPr bwMode="auto">
          <a:xfrm>
            <a:off x="3327400" y="4876800"/>
            <a:ext cx="2235200" cy="167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9" name="Picture 9"/>
          <p:cNvPicPr>
            <a:picLocks noChangeAspect="1" noChangeArrowheads="1"/>
          </p:cNvPicPr>
          <p:nvPr/>
        </p:nvPicPr>
        <p:blipFill>
          <a:blip r:embed="rId2" cstate="print"/>
          <a:srcRect/>
          <a:stretch>
            <a:fillRect/>
          </a:stretch>
        </p:blipFill>
        <p:spPr bwMode="auto">
          <a:xfrm>
            <a:off x="2819400" y="228600"/>
            <a:ext cx="3302000" cy="1485900"/>
          </a:xfrm>
          <a:prstGeom prst="rect">
            <a:avLst/>
          </a:prstGeom>
          <a:noFill/>
          <a:ln w="9525">
            <a:noFill/>
            <a:miter lim="800000"/>
            <a:headEnd/>
            <a:tailEnd/>
          </a:ln>
        </p:spPr>
      </p:pic>
      <p:sp>
        <p:nvSpPr>
          <p:cNvPr id="4100" name="Rectangle 7"/>
          <p:cNvSpPr>
            <a:spLocks noChangeArrowheads="1"/>
          </p:cNvSpPr>
          <p:nvPr/>
        </p:nvSpPr>
        <p:spPr bwMode="auto">
          <a:xfrm>
            <a:off x="762000" y="1676400"/>
            <a:ext cx="4191000" cy="1816100"/>
          </a:xfrm>
          <a:prstGeom prst="rect">
            <a:avLst/>
          </a:prstGeom>
          <a:noFill/>
          <a:ln w="9525">
            <a:noFill/>
            <a:miter lim="800000"/>
            <a:headEnd/>
            <a:tailEnd/>
          </a:ln>
        </p:spPr>
        <p:txBody>
          <a:bodyPr>
            <a:spAutoFit/>
          </a:bodyPr>
          <a:lstStyle/>
          <a:p>
            <a:r>
              <a:rPr lang="en-US" sz="2800" b="1" dirty="0">
                <a:solidFill>
                  <a:srgbClr val="005400"/>
                </a:solidFill>
                <a:latin typeface="Gabriola" pitchFamily="82" charset="0"/>
              </a:rPr>
              <a:t>953 participants</a:t>
            </a:r>
            <a:br>
              <a:rPr lang="en-US" sz="2800" b="1" dirty="0">
                <a:solidFill>
                  <a:srgbClr val="005400"/>
                </a:solidFill>
                <a:latin typeface="Gabriola" pitchFamily="82" charset="0"/>
              </a:rPr>
            </a:br>
            <a:r>
              <a:rPr lang="en-US" sz="2800" b="1" dirty="0">
                <a:solidFill>
                  <a:srgbClr val="005400"/>
                </a:solidFill>
                <a:latin typeface="Gabriola" pitchFamily="82" charset="0"/>
              </a:rPr>
              <a:t>53 sites</a:t>
            </a:r>
            <a:br>
              <a:rPr lang="en-US" sz="2800" b="1" dirty="0">
                <a:solidFill>
                  <a:srgbClr val="005400"/>
                </a:solidFill>
                <a:latin typeface="Gabriola" pitchFamily="82" charset="0"/>
              </a:rPr>
            </a:br>
            <a:r>
              <a:rPr lang="en-US" sz="2800" b="1" dirty="0">
                <a:solidFill>
                  <a:srgbClr val="005400"/>
                </a:solidFill>
                <a:latin typeface="Gabriola" pitchFamily="82" charset="0"/>
              </a:rPr>
              <a:t>50 tires</a:t>
            </a:r>
            <a:br>
              <a:rPr lang="en-US" sz="2800" b="1" dirty="0">
                <a:solidFill>
                  <a:srgbClr val="005400"/>
                </a:solidFill>
                <a:latin typeface="Gabriola" pitchFamily="82" charset="0"/>
              </a:rPr>
            </a:br>
            <a:r>
              <a:rPr lang="en-US" sz="2800" b="1" dirty="0">
                <a:solidFill>
                  <a:srgbClr val="005400"/>
                </a:solidFill>
                <a:latin typeface="Gabriola" pitchFamily="82" charset="0"/>
              </a:rPr>
              <a:t>14,000* pounds of trash</a:t>
            </a:r>
          </a:p>
        </p:txBody>
      </p:sp>
      <p:pic>
        <p:nvPicPr>
          <p:cNvPr id="4101" name="Picture 5" descr="20140409_120118.jpg"/>
          <p:cNvPicPr>
            <a:picLocks noChangeAspect="1"/>
          </p:cNvPicPr>
          <p:nvPr/>
        </p:nvPicPr>
        <p:blipFill>
          <a:blip r:embed="rId3" cstate="print"/>
          <a:srcRect/>
          <a:stretch>
            <a:fillRect/>
          </a:stretch>
        </p:blipFill>
        <p:spPr bwMode="auto">
          <a:xfrm>
            <a:off x="6324600" y="1066800"/>
            <a:ext cx="2514600" cy="188595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4102" name="AutoShape 7" descr="Displaying IMG_8965.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4103" name="AutoShape 9" descr="Displaying IMG_8965.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pic>
        <p:nvPicPr>
          <p:cNvPr id="4104" name="Picture 10"/>
          <p:cNvPicPr>
            <a:picLocks noChangeAspect="1" noChangeArrowheads="1"/>
          </p:cNvPicPr>
          <p:nvPr/>
        </p:nvPicPr>
        <p:blipFill>
          <a:blip r:embed="rId4" cstate="print"/>
          <a:srcRect/>
          <a:stretch>
            <a:fillRect/>
          </a:stretch>
        </p:blipFill>
        <p:spPr bwMode="auto">
          <a:xfrm>
            <a:off x="228600" y="3683000"/>
            <a:ext cx="4267200" cy="284321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4105" name="Picture 11"/>
          <p:cNvPicPr>
            <a:picLocks noChangeAspect="1" noChangeArrowheads="1"/>
          </p:cNvPicPr>
          <p:nvPr/>
        </p:nvPicPr>
        <p:blipFill>
          <a:blip r:embed="rId5" cstate="print"/>
          <a:srcRect/>
          <a:stretch>
            <a:fillRect/>
          </a:stretch>
        </p:blipFill>
        <p:spPr bwMode="auto">
          <a:xfrm>
            <a:off x="4724400" y="3657600"/>
            <a:ext cx="4210050" cy="28067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z="5400" b="1" dirty="0" smtClean="0">
                <a:solidFill>
                  <a:srgbClr val="005400"/>
                </a:solidFill>
                <a:latin typeface="Gabriola" pitchFamily="82" charset="0"/>
              </a:rPr>
              <a:t>GM Earth Day</a:t>
            </a:r>
          </a:p>
        </p:txBody>
      </p:sp>
      <p:sp>
        <p:nvSpPr>
          <p:cNvPr id="5123" name="Content Placeholder 2"/>
          <p:cNvSpPr>
            <a:spLocks noGrp="1"/>
          </p:cNvSpPr>
          <p:nvPr>
            <p:ph idx="1"/>
          </p:nvPr>
        </p:nvSpPr>
        <p:spPr>
          <a:xfrm>
            <a:off x="457200" y="1600201"/>
            <a:ext cx="4648200" cy="1219200"/>
          </a:xfrm>
        </p:spPr>
        <p:txBody>
          <a:bodyPr/>
          <a:lstStyle/>
          <a:p>
            <a:r>
              <a:rPr lang="en-US" b="1" dirty="0" smtClean="0">
                <a:solidFill>
                  <a:srgbClr val="005400"/>
                </a:solidFill>
                <a:latin typeface="Gabriola" pitchFamily="82" charset="0"/>
              </a:rPr>
              <a:t>Green Heroes Program</a:t>
            </a:r>
          </a:p>
          <a:p>
            <a:r>
              <a:rPr lang="en-US" b="1" dirty="0" smtClean="0">
                <a:solidFill>
                  <a:srgbClr val="005400"/>
                </a:solidFill>
                <a:latin typeface="Gabriola" pitchFamily="82" charset="0"/>
              </a:rPr>
              <a:t>500 participants</a:t>
            </a:r>
          </a:p>
          <a:p>
            <a:endParaRPr lang="en-US" dirty="0" smtClean="0"/>
          </a:p>
          <a:p>
            <a:endParaRPr lang="en-US" dirty="0" smtClean="0"/>
          </a:p>
        </p:txBody>
      </p:sp>
      <p:pic>
        <p:nvPicPr>
          <p:cNvPr id="5124" name="Picture 2" descr="https://scontent-b-ord.xx.fbcdn.net/hphotos-xap1/v/t1.0-9/10176186_10201217258188095_1007942477799478619_n.jpg?oh=dd869f4bbd16a576d145ec0653821ef1&amp;oe=54F7A6CC"/>
          <p:cNvPicPr>
            <a:picLocks noChangeAspect="1" noChangeArrowheads="1"/>
          </p:cNvPicPr>
          <p:nvPr/>
        </p:nvPicPr>
        <p:blipFill>
          <a:blip r:embed="rId2" cstate="print"/>
          <a:srcRect/>
          <a:stretch>
            <a:fillRect/>
          </a:stretch>
        </p:blipFill>
        <p:spPr bwMode="auto">
          <a:xfrm>
            <a:off x="533400" y="2819400"/>
            <a:ext cx="4838700" cy="36290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125" name="AutoShape 6" descr="Displaying GM Earth Day logo.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5126" name="AutoShape 8" descr="Displaying GM Earth Day logo.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pic>
        <p:nvPicPr>
          <p:cNvPr id="5127" name="Picture 9"/>
          <p:cNvPicPr>
            <a:picLocks noChangeAspect="1" noChangeArrowheads="1"/>
          </p:cNvPicPr>
          <p:nvPr/>
        </p:nvPicPr>
        <p:blipFill>
          <a:blip r:embed="rId3" cstate="print"/>
          <a:srcRect/>
          <a:stretch>
            <a:fillRect/>
          </a:stretch>
        </p:blipFill>
        <p:spPr bwMode="auto">
          <a:xfrm>
            <a:off x="6248400" y="0"/>
            <a:ext cx="2743200" cy="3451860"/>
          </a:xfrm>
          <a:prstGeom prst="rect">
            <a:avLst/>
          </a:prstGeom>
          <a:noFill/>
          <a:ln w="9525">
            <a:noFill/>
            <a:miter lim="800000"/>
            <a:headEnd/>
            <a:tailEnd/>
          </a:ln>
        </p:spPr>
      </p:pic>
      <p:pic>
        <p:nvPicPr>
          <p:cNvPr id="5128" name="Picture 7" descr="20140409_120128.jpg"/>
          <p:cNvPicPr>
            <a:picLocks noChangeAspect="1"/>
          </p:cNvPicPr>
          <p:nvPr/>
        </p:nvPicPr>
        <p:blipFill>
          <a:blip r:embed="rId4" cstate="print"/>
          <a:srcRect/>
          <a:stretch>
            <a:fillRect/>
          </a:stretch>
        </p:blipFill>
        <p:spPr bwMode="auto">
          <a:xfrm>
            <a:off x="5562600" y="3962400"/>
            <a:ext cx="3378200" cy="253365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itle 1"/>
          <p:cNvSpPr>
            <a:spLocks noGrp="1"/>
          </p:cNvSpPr>
          <p:nvPr>
            <p:ph type="title"/>
          </p:nvPr>
        </p:nvSpPr>
        <p:spPr>
          <a:xfrm>
            <a:off x="1371600" y="228600"/>
            <a:ext cx="8229600" cy="1143000"/>
          </a:xfrm>
        </p:spPr>
        <p:txBody>
          <a:bodyPr/>
          <a:lstStyle/>
          <a:p>
            <a:r>
              <a:rPr lang="en-US" sz="5400" b="1" smtClean="0">
                <a:solidFill>
                  <a:srgbClr val="005400"/>
                </a:solidFill>
                <a:latin typeface="Gabriola" pitchFamily="82" charset="0"/>
              </a:rPr>
              <a:t>Dardenne Creek Monitoring</a:t>
            </a:r>
          </a:p>
        </p:txBody>
      </p:sp>
      <p:pic>
        <p:nvPicPr>
          <p:cNvPr id="6148" name="Picture 4" descr="https://fbcdn-sphotos-e-a.akamaihd.net/hphotos-ak-xaf1/v/t1.0-9/10330405_758658247511960_7372121826422957421_n.jpg?oh=398caf27a7a5893eac8f661b84bab031&amp;oe=54F77243&amp;__gda__=1420481266_4f8c64127ab4f739d94b0fed231f03b6"/>
          <p:cNvPicPr>
            <a:picLocks noChangeAspect="1" noChangeArrowheads="1"/>
          </p:cNvPicPr>
          <p:nvPr/>
        </p:nvPicPr>
        <p:blipFill>
          <a:blip r:embed="rId2" cstate="print"/>
          <a:srcRect/>
          <a:stretch>
            <a:fillRect/>
          </a:stretch>
        </p:blipFill>
        <p:spPr bwMode="auto">
          <a:xfrm>
            <a:off x="533400" y="152400"/>
            <a:ext cx="1828800" cy="1371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6149" name="Picture 6" descr="https://fbcdn-sphotos-g-a.akamaihd.net/hphotos-ak-xaf1/v/t1.0-9/10171891_758658324178619_8674197268426998807_n.jpg?oh=0940d281b9ac17791ae3280b29b0e595&amp;oe=54AD6AB4&amp;__gda__=1425423365_14910039497aa7b08e781f57aeeee8df"/>
          <p:cNvPicPr>
            <a:picLocks noChangeAspect="1" noChangeArrowheads="1"/>
          </p:cNvPicPr>
          <p:nvPr/>
        </p:nvPicPr>
        <p:blipFill>
          <a:blip r:embed="rId3" cstate="print"/>
          <a:srcRect/>
          <a:stretch>
            <a:fillRect/>
          </a:stretch>
        </p:blipFill>
        <p:spPr bwMode="auto">
          <a:xfrm>
            <a:off x="3505200" y="1676400"/>
            <a:ext cx="5303838" cy="315436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6150" name="Picture 2" descr="https://scontent-a-ord.xx.fbcdn.net/hphotos-xpf1/v/t1.0-9/10311826_758658230845295_4660822510398247205_n.jpg?oh=a68734263b428c5fdb682e26b546be0f&amp;oe=54ED7D82"/>
          <p:cNvPicPr>
            <a:picLocks noChangeAspect="1" noChangeArrowheads="1"/>
          </p:cNvPicPr>
          <p:nvPr/>
        </p:nvPicPr>
        <p:blipFill>
          <a:blip r:embed="rId4" cstate="print"/>
          <a:srcRect/>
          <a:stretch>
            <a:fillRect/>
          </a:stretch>
        </p:blipFill>
        <p:spPr bwMode="auto">
          <a:xfrm>
            <a:off x="381000" y="4038600"/>
            <a:ext cx="3429000" cy="257175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151" name="Rectangle 6"/>
          <p:cNvSpPr>
            <a:spLocks noChangeArrowheads="1"/>
          </p:cNvSpPr>
          <p:nvPr/>
        </p:nvSpPr>
        <p:spPr bwMode="auto">
          <a:xfrm>
            <a:off x="4572000" y="4876800"/>
            <a:ext cx="4191000" cy="1015663"/>
          </a:xfrm>
          <a:prstGeom prst="rect">
            <a:avLst/>
          </a:prstGeom>
          <a:noFill/>
          <a:ln w="9525">
            <a:noFill/>
            <a:miter lim="800000"/>
            <a:headEnd/>
            <a:tailEnd/>
          </a:ln>
        </p:spPr>
        <p:txBody>
          <a:bodyPr wrap="square">
            <a:spAutoFit/>
          </a:bodyPr>
          <a:lstStyle/>
          <a:p>
            <a:r>
              <a:rPr lang="en-US" sz="2000" b="1" dirty="0">
                <a:solidFill>
                  <a:srgbClr val="005400"/>
                </a:solidFill>
                <a:latin typeface="Gabriola" pitchFamily="82" charset="0"/>
              </a:rPr>
              <a:t>19 sites on the creek monitored </a:t>
            </a:r>
          </a:p>
          <a:p>
            <a:r>
              <a:rPr lang="en-US" sz="2000" b="1" dirty="0">
                <a:solidFill>
                  <a:srgbClr val="005400"/>
                </a:solidFill>
                <a:latin typeface="Gabriola" pitchFamily="82" charset="0"/>
              </a:rPr>
              <a:t>29 volunteers</a:t>
            </a:r>
          </a:p>
          <a:p>
            <a:r>
              <a:rPr lang="en-US" sz="2000" b="1" dirty="0">
                <a:solidFill>
                  <a:srgbClr val="005400"/>
                </a:solidFill>
                <a:latin typeface="Gabriola" pitchFamily="82" charset="0"/>
              </a:rPr>
              <a:t>9 different Stream </a:t>
            </a:r>
            <a:r>
              <a:rPr lang="en-US" sz="2000" b="1" dirty="0" smtClean="0">
                <a:solidFill>
                  <a:srgbClr val="005400"/>
                </a:solidFill>
                <a:latin typeface="Gabriola" pitchFamily="82" charset="0"/>
              </a:rPr>
              <a:t>Teams</a:t>
            </a:r>
            <a:endParaRPr lang="en-US" sz="2000" dirty="0"/>
          </a:p>
        </p:txBody>
      </p:sp>
      <p:pic>
        <p:nvPicPr>
          <p:cNvPr id="6152" name="Picture 8" descr="Gail Johnston ST 2819 &amp; Larry Ruff ST 463"/>
          <p:cNvPicPr>
            <a:picLocks noChangeAspect="1" noChangeArrowheads="1"/>
          </p:cNvPicPr>
          <p:nvPr/>
        </p:nvPicPr>
        <p:blipFill>
          <a:blip r:embed="rId5" cstate="print"/>
          <a:srcRect/>
          <a:stretch>
            <a:fillRect/>
          </a:stretch>
        </p:blipFill>
        <p:spPr bwMode="auto">
          <a:xfrm>
            <a:off x="274638" y="1752600"/>
            <a:ext cx="3154362" cy="223043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28600"/>
            <a:ext cx="8229600" cy="1143000"/>
          </a:xfrm>
        </p:spPr>
        <p:txBody>
          <a:bodyPr/>
          <a:lstStyle/>
          <a:p>
            <a:r>
              <a:rPr lang="en-US" b="1" smtClean="0">
                <a:solidFill>
                  <a:srgbClr val="005400"/>
                </a:solidFill>
                <a:latin typeface="Gabriola" pitchFamily="82" charset="0"/>
              </a:rPr>
              <a:t>Dardenne Creek Monitoring Fall</a:t>
            </a:r>
          </a:p>
        </p:txBody>
      </p:sp>
      <p:sp>
        <p:nvSpPr>
          <p:cNvPr id="7171" name="Content Placeholder 2"/>
          <p:cNvSpPr>
            <a:spLocks noGrp="1"/>
          </p:cNvSpPr>
          <p:nvPr>
            <p:ph idx="1"/>
          </p:nvPr>
        </p:nvSpPr>
        <p:spPr>
          <a:xfrm>
            <a:off x="838200" y="1219200"/>
            <a:ext cx="3200400" cy="1752600"/>
          </a:xfrm>
        </p:spPr>
        <p:txBody>
          <a:bodyPr/>
          <a:lstStyle/>
          <a:p>
            <a:pPr>
              <a:buFont typeface="Arial" charset="0"/>
              <a:buNone/>
            </a:pPr>
            <a:r>
              <a:rPr lang="en-US" sz="2800" b="1" dirty="0" smtClean="0">
                <a:solidFill>
                  <a:srgbClr val="005400"/>
                </a:solidFill>
                <a:latin typeface="Gabriola" pitchFamily="82" charset="0"/>
              </a:rPr>
              <a:t>16 sites monitored </a:t>
            </a:r>
          </a:p>
          <a:p>
            <a:pPr>
              <a:buFont typeface="Arial" charset="0"/>
              <a:buNone/>
            </a:pPr>
            <a:r>
              <a:rPr lang="en-US" sz="2800" b="1" dirty="0" smtClean="0">
                <a:solidFill>
                  <a:srgbClr val="005400"/>
                </a:solidFill>
                <a:latin typeface="Gabriola" pitchFamily="82" charset="0"/>
              </a:rPr>
              <a:t>10 volunteers </a:t>
            </a:r>
          </a:p>
          <a:p>
            <a:pPr>
              <a:buFont typeface="Arial" charset="0"/>
              <a:buNone/>
            </a:pPr>
            <a:r>
              <a:rPr lang="en-US" sz="2800" b="1" dirty="0" smtClean="0">
                <a:solidFill>
                  <a:srgbClr val="005400"/>
                </a:solidFill>
                <a:latin typeface="Gabriola" pitchFamily="82" charset="0"/>
              </a:rPr>
              <a:t>5 Stream teams</a:t>
            </a:r>
          </a:p>
          <a:p>
            <a:endParaRPr lang="en-US" sz="3600" b="1" dirty="0" smtClean="0">
              <a:solidFill>
                <a:srgbClr val="005400"/>
              </a:solidFill>
              <a:latin typeface="Gabriola" pitchFamily="82" charset="0"/>
            </a:endParaRPr>
          </a:p>
        </p:txBody>
      </p:sp>
      <p:pic>
        <p:nvPicPr>
          <p:cNvPr id="7172" name="Picture 2" descr="ST 463 Dardenne Day 10-12-14-A little rain doesn't stop us!"/>
          <p:cNvPicPr>
            <a:picLocks noChangeAspect="1" noChangeArrowheads="1"/>
          </p:cNvPicPr>
          <p:nvPr/>
        </p:nvPicPr>
        <p:blipFill>
          <a:blip r:embed="rId2" cstate="print"/>
          <a:srcRect/>
          <a:stretch>
            <a:fillRect/>
          </a:stretch>
        </p:blipFill>
        <p:spPr bwMode="auto">
          <a:xfrm>
            <a:off x="3124200" y="3473450"/>
            <a:ext cx="5657850" cy="3175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173" name="Picture 6" descr="Snail Case Maker Caddisfly (Helicopsychidae)"/>
          <p:cNvPicPr>
            <a:picLocks noChangeAspect="1" noChangeArrowheads="1"/>
          </p:cNvPicPr>
          <p:nvPr/>
        </p:nvPicPr>
        <p:blipFill>
          <a:blip r:embed="rId3" cstate="print"/>
          <a:srcRect/>
          <a:stretch>
            <a:fillRect/>
          </a:stretch>
        </p:blipFill>
        <p:spPr bwMode="auto">
          <a:xfrm>
            <a:off x="685800" y="2895600"/>
            <a:ext cx="2133600" cy="38004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7174" name="Picture 10" descr="Freshwater Limpet-Dardenne Creek 10-12-14"/>
          <p:cNvPicPr>
            <a:picLocks noChangeAspect="1" noChangeArrowheads="1"/>
          </p:cNvPicPr>
          <p:nvPr/>
        </p:nvPicPr>
        <p:blipFill>
          <a:blip r:embed="rId4" cstate="print"/>
          <a:srcRect/>
          <a:stretch>
            <a:fillRect/>
          </a:stretch>
        </p:blipFill>
        <p:spPr bwMode="auto">
          <a:xfrm>
            <a:off x="4191000" y="1219200"/>
            <a:ext cx="3657600" cy="203041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304800"/>
            <a:ext cx="8229600" cy="1143000"/>
          </a:xfrm>
        </p:spPr>
        <p:txBody>
          <a:bodyPr/>
          <a:lstStyle/>
          <a:p>
            <a:r>
              <a:rPr lang="en-US" sz="5400" b="1" dirty="0" smtClean="0">
                <a:solidFill>
                  <a:srgbClr val="005400"/>
                </a:solidFill>
                <a:latin typeface="Gabriola" pitchFamily="82" charset="0"/>
              </a:rPr>
              <a:t>MO River Pedal and Paddle</a:t>
            </a:r>
          </a:p>
        </p:txBody>
      </p:sp>
      <p:pic>
        <p:nvPicPr>
          <p:cNvPr id="8195" name="Picture 2" descr="C:\Users\C\Documents\greenway network\pedal paddle pics garvey\photo 4.JPG"/>
          <p:cNvPicPr>
            <a:picLocks noChangeAspect="1" noChangeArrowheads="1"/>
          </p:cNvPicPr>
          <p:nvPr/>
        </p:nvPicPr>
        <p:blipFill>
          <a:blip r:embed="rId2" cstate="print"/>
          <a:srcRect/>
          <a:stretch>
            <a:fillRect/>
          </a:stretch>
        </p:blipFill>
        <p:spPr bwMode="auto">
          <a:xfrm>
            <a:off x="0" y="1676400"/>
            <a:ext cx="4876800" cy="3352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8196" name="Picture 3" descr="C:\Users\C\Documents\greenway network\pedal paddle pics garvey\photo 1.JPG"/>
          <p:cNvPicPr>
            <a:picLocks noGrp="1" noChangeAspect="1" noChangeArrowheads="1"/>
          </p:cNvPicPr>
          <p:nvPr>
            <p:ph idx="1"/>
          </p:nvPr>
        </p:nvPicPr>
        <p:blipFill>
          <a:blip r:embed="rId3" cstate="print"/>
          <a:srcRect/>
          <a:stretch>
            <a:fillRect/>
          </a:stretch>
        </p:blipFill>
        <p:spPr>
          <a:xfrm>
            <a:off x="4495800" y="3508375"/>
            <a:ext cx="4465638" cy="33496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197" name="TextBox 5"/>
          <p:cNvSpPr txBox="1">
            <a:spLocks noChangeArrowheads="1"/>
          </p:cNvSpPr>
          <p:nvPr/>
        </p:nvSpPr>
        <p:spPr bwMode="auto">
          <a:xfrm>
            <a:off x="4953000" y="1600200"/>
            <a:ext cx="3962400" cy="1569660"/>
          </a:xfrm>
          <a:prstGeom prst="rect">
            <a:avLst/>
          </a:prstGeom>
          <a:noFill/>
          <a:ln w="9525">
            <a:noFill/>
            <a:miter lim="800000"/>
            <a:headEnd/>
            <a:tailEnd/>
          </a:ln>
        </p:spPr>
        <p:txBody>
          <a:bodyPr>
            <a:spAutoFit/>
          </a:bodyPr>
          <a:lstStyle/>
          <a:p>
            <a:r>
              <a:rPr lang="en-US" sz="2400" b="1" dirty="0" smtClean="0">
                <a:solidFill>
                  <a:srgbClr val="005400"/>
                </a:solidFill>
                <a:latin typeface="Gabriola" pitchFamily="82" charset="0"/>
              </a:rPr>
              <a:t>“SOLD” </a:t>
            </a:r>
            <a:r>
              <a:rPr lang="en-US" sz="2400" b="1" dirty="0">
                <a:solidFill>
                  <a:srgbClr val="005400"/>
                </a:solidFill>
                <a:latin typeface="Gabriola" pitchFamily="82" charset="0"/>
              </a:rPr>
              <a:t>OUT!</a:t>
            </a:r>
          </a:p>
          <a:p>
            <a:endParaRPr lang="en-US" sz="2400" b="1" dirty="0">
              <a:solidFill>
                <a:srgbClr val="005400"/>
              </a:solidFill>
              <a:latin typeface="Gabriola" pitchFamily="82" charset="0"/>
            </a:endParaRPr>
          </a:p>
          <a:p>
            <a:r>
              <a:rPr lang="en-US" sz="2400" b="1" dirty="0">
                <a:solidFill>
                  <a:srgbClr val="005400"/>
                </a:solidFill>
                <a:latin typeface="Gabriola" pitchFamily="82" charset="0"/>
              </a:rPr>
              <a:t>Grant from Great Rivers Greenway</a:t>
            </a:r>
          </a:p>
        </p:txBody>
      </p:sp>
      <p:sp>
        <p:nvSpPr>
          <p:cNvPr id="8198" name="TextBox 6"/>
          <p:cNvSpPr txBox="1">
            <a:spLocks noChangeArrowheads="1"/>
          </p:cNvSpPr>
          <p:nvPr/>
        </p:nvSpPr>
        <p:spPr bwMode="auto">
          <a:xfrm>
            <a:off x="609600" y="5257800"/>
            <a:ext cx="3657600" cy="830997"/>
          </a:xfrm>
          <a:prstGeom prst="rect">
            <a:avLst/>
          </a:prstGeom>
          <a:noFill/>
          <a:ln w="9525">
            <a:noFill/>
            <a:miter lim="800000"/>
            <a:headEnd/>
            <a:tailEnd/>
          </a:ln>
        </p:spPr>
        <p:txBody>
          <a:bodyPr wrap="square">
            <a:spAutoFit/>
          </a:bodyPr>
          <a:lstStyle/>
          <a:p>
            <a:r>
              <a:rPr lang="en-US" sz="2400" b="1" dirty="0">
                <a:solidFill>
                  <a:srgbClr val="005400"/>
                </a:solidFill>
                <a:latin typeface="Gabriola" pitchFamily="82" charset="0"/>
              </a:rPr>
              <a:t>Katy Bike Rental</a:t>
            </a:r>
            <a:endParaRPr lang="en-US" sz="2400" b="1" dirty="0" smtClean="0">
              <a:solidFill>
                <a:srgbClr val="005400"/>
              </a:solidFill>
              <a:latin typeface="Gabriola" pitchFamily="82" charset="0"/>
            </a:endParaRPr>
          </a:p>
          <a:p>
            <a:r>
              <a:rPr lang="en-US" sz="2400" b="1" dirty="0" smtClean="0">
                <a:solidFill>
                  <a:srgbClr val="005400"/>
                </a:solidFill>
                <a:latin typeface="Gabriola" pitchFamily="82" charset="0"/>
              </a:rPr>
              <a:t>Big </a:t>
            </a:r>
            <a:r>
              <a:rPr lang="en-US" sz="2400" b="1" dirty="0">
                <a:solidFill>
                  <a:srgbClr val="005400"/>
                </a:solidFill>
                <a:latin typeface="Gabriola" pitchFamily="82" charset="0"/>
              </a:rPr>
              <a:t>Muddy Adventures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7816</TotalTime>
  <Words>922</Words>
  <Application>Microsoft Macintosh PowerPoint</Application>
  <PresentationFormat>On-screen Show (4:3)</PresentationFormat>
  <Paragraphs>195</Paragraphs>
  <Slides>27</Slides>
  <Notes>0</Notes>
  <HiddenSlides>0</HiddenSlides>
  <MMClips>0</MMClips>
  <ScaleCrop>false</ScaleCrop>
  <HeadingPairs>
    <vt:vector size="4" baseType="variant">
      <vt:variant>
        <vt:lpstr>Design Template</vt:lpstr>
      </vt:variant>
      <vt:variant>
        <vt:i4>1</vt:i4>
      </vt:variant>
      <vt:variant>
        <vt:lpstr>Slide Titles</vt:lpstr>
      </vt:variant>
      <vt:variant>
        <vt:i4>27</vt:i4>
      </vt:variant>
    </vt:vector>
  </HeadingPairs>
  <TitlesOfParts>
    <vt:vector size="28" baseType="lpstr">
      <vt:lpstr>Office Theme</vt:lpstr>
      <vt:lpstr> </vt:lpstr>
      <vt:lpstr>GN Board of Directors</vt:lpstr>
      <vt:lpstr>Mission Statement</vt:lpstr>
      <vt:lpstr>Agenda</vt:lpstr>
      <vt:lpstr>Slide 5</vt:lpstr>
      <vt:lpstr>GM Earth Day</vt:lpstr>
      <vt:lpstr>Dardenne Creek Monitoring</vt:lpstr>
      <vt:lpstr>Dardenne Creek Monitoring Fall</vt:lpstr>
      <vt:lpstr>MO River Pedal and Paddle</vt:lpstr>
      <vt:lpstr>Big Muddy Speaker Series</vt:lpstr>
      <vt:lpstr>Storm Drain Marking Project</vt:lpstr>
      <vt:lpstr>Festivals and Educational Events</vt:lpstr>
      <vt:lpstr>Poage Chevrolet   #whereismysonic</vt:lpstr>
      <vt:lpstr>Slide 14</vt:lpstr>
      <vt:lpstr>Slide 15</vt:lpstr>
      <vt:lpstr>Ride for the Rivers</vt:lpstr>
      <vt:lpstr>Media</vt:lpstr>
      <vt:lpstr>National Public Lands Day</vt:lpstr>
      <vt:lpstr>River Soundings</vt:lpstr>
      <vt:lpstr>Financial</vt:lpstr>
      <vt:lpstr>2014 GN Yearly Financial Report </vt:lpstr>
      <vt:lpstr>2014 GN Yearly Financial Report continued </vt:lpstr>
      <vt:lpstr>Sponsors</vt:lpstr>
      <vt:lpstr> Events 2015</vt:lpstr>
      <vt:lpstr>Special  Recognition </vt:lpstr>
      <vt:lpstr>Honored Network Affiliate</vt:lpstr>
      <vt:lpstr> Pat Jones Volunteer of the Year: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cwaggon</dc:creator>
  <cp:lastModifiedBy>Larry  Ruff</cp:lastModifiedBy>
  <cp:revision>301</cp:revision>
  <dcterms:created xsi:type="dcterms:W3CDTF">2016-01-18T14:50:45Z</dcterms:created>
  <dcterms:modified xsi:type="dcterms:W3CDTF">2016-01-18T15:21:46Z</dcterms:modified>
</cp:coreProperties>
</file>